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23" r:id="rId2"/>
    <p:sldId id="610" r:id="rId3"/>
    <p:sldId id="612" r:id="rId4"/>
    <p:sldId id="613" r:id="rId5"/>
    <p:sldId id="614" r:id="rId6"/>
    <p:sldId id="615" r:id="rId7"/>
    <p:sldId id="616" r:id="rId8"/>
    <p:sldId id="617" r:id="rId9"/>
    <p:sldId id="618" r:id="rId10"/>
    <p:sldId id="619" r:id="rId11"/>
    <p:sldId id="620" r:id="rId12"/>
    <p:sldId id="621" r:id="rId13"/>
    <p:sldId id="622" r:id="rId14"/>
    <p:sldId id="543" r:id="rId15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71"/>
    <a:srgbClr val="D20000"/>
    <a:srgbClr val="6699FF"/>
    <a:srgbClr val="3366FF"/>
    <a:srgbClr val="FFFFCC"/>
    <a:srgbClr val="E76719"/>
    <a:srgbClr val="6600C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618" autoAdjust="0"/>
    <p:restoredTop sz="94910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242" y="-8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EDFD3F-6A54-4B20-8ACE-89043E1561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025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361A40-F27A-412B-BF03-7298BEA33D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914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  <p:sp>
        <p:nvSpPr>
          <p:cNvPr id="59396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BCCE9-202D-4AF1-9D99-0944FC70169B}" type="slidenum">
              <a:rPr lang="hr-HR" smtClean="0"/>
              <a:pPr/>
              <a:t>14</a:t>
            </a:fld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11692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AD1A349-B50E-4AF0-A5BD-F0A6B7BA9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8176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6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8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4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3" name="Picture 8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6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6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031" name="Rectangle 6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x-none" sz="1400" dirty="0" smtClean="0">
                <a:solidFill>
                  <a:srgbClr val="FFFFFF"/>
                </a:solidFill>
              </a:rPr>
              <a:t>   www.drogeiovisnosti.gov.hr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75pxCroatian_Coat_of_Arms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60350"/>
            <a:ext cx="447675" cy="566738"/>
          </a:xfr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2052" name="Picture 4" descr="mrez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r="30812"/>
          <a:stretch>
            <a:fillRect/>
          </a:stretch>
        </p:blipFill>
        <p:spPr>
          <a:xfrm>
            <a:off x="4716463" y="3284538"/>
            <a:ext cx="4438650" cy="3552825"/>
          </a:xfr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406400"/>
            <a:ext cx="30972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hr-HR" sz="1200" b="1">
                <a:solidFill>
                  <a:schemeClr val="tx1"/>
                </a:solidFill>
                <a:latin typeface="Arial" pitchFamily="34" charset="0"/>
              </a:rPr>
              <a:t>VLADA REPUBLIKE HRVATSKE</a:t>
            </a:r>
            <a:br>
              <a:rPr lang="hr-HR" sz="1200" b="1">
                <a:solidFill>
                  <a:schemeClr val="tx1"/>
                </a:solidFill>
                <a:latin typeface="Arial" pitchFamily="34" charset="0"/>
              </a:rPr>
            </a:br>
            <a:r>
              <a:rPr lang="hr-HR" sz="1200" b="1">
                <a:solidFill>
                  <a:schemeClr val="tx1"/>
                </a:solidFill>
                <a:latin typeface="Arial" pitchFamily="34" charset="0"/>
              </a:rPr>
              <a:t>Ured za suzbijanje zlouporabe droga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23850" y="1340768"/>
            <a:ext cx="8424614" cy="38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hr-HR" altLang="sr-Latn-R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hr-HR" altLang="sr-Latn-RS" sz="2400" b="1" i="1" dirty="0" smtClean="0">
                <a:solidFill>
                  <a:srgbClr val="C00000"/>
                </a:solidFill>
                <a:latin typeface="+mj-lt"/>
              </a:rPr>
              <a:t>NATJEČAJ </a:t>
            </a:r>
            <a:br>
              <a:rPr lang="hr-HR" altLang="sr-Latn-RS" sz="2400" b="1" i="1" dirty="0" smtClean="0">
                <a:solidFill>
                  <a:srgbClr val="C00000"/>
                </a:solidFill>
                <a:latin typeface="+mj-lt"/>
              </a:rPr>
            </a:br>
            <a:r>
              <a:rPr lang="hr-HR" altLang="sr-Latn-RS" sz="2400" b="1" i="1" dirty="0" smtClean="0">
                <a:solidFill>
                  <a:srgbClr val="C00000"/>
                </a:solidFill>
                <a:latin typeface="+mj-lt"/>
              </a:rPr>
              <a:t>za prijavu projekata za dodjelu financijske potpore</a:t>
            </a:r>
          </a:p>
          <a:p>
            <a:pPr eaLnBrk="1" hangingPunct="1">
              <a:defRPr/>
            </a:pPr>
            <a:r>
              <a:rPr lang="hr-HR" sz="2400" b="1" i="1" dirty="0">
                <a:solidFill>
                  <a:srgbClr val="C00000"/>
                </a:solidFill>
                <a:latin typeface="+mj-lt"/>
              </a:rPr>
              <a:t>u području prevencije ovisnosti </a:t>
            </a:r>
            <a:endParaRPr lang="hr-HR" sz="2400" b="1" i="1" dirty="0" smtClean="0">
              <a:solidFill>
                <a:srgbClr val="C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hr-HR" sz="2400" b="1" i="1" dirty="0" smtClean="0">
                <a:solidFill>
                  <a:srgbClr val="C00000"/>
                </a:solidFill>
                <a:latin typeface="+mj-lt"/>
              </a:rPr>
              <a:t>i </a:t>
            </a:r>
            <a:r>
              <a:rPr lang="hr-HR" sz="2400" b="1" i="1" dirty="0">
                <a:solidFill>
                  <a:srgbClr val="C00000"/>
                </a:solidFill>
                <a:latin typeface="+mj-lt"/>
              </a:rPr>
              <a:t>suzbijanja zlouporabe droga </a:t>
            </a:r>
            <a:endParaRPr lang="hr-HR" sz="2400" b="1" i="1" dirty="0" smtClean="0">
              <a:solidFill>
                <a:srgbClr val="C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hr-HR" sz="2400" b="1" i="1" dirty="0" smtClean="0">
                <a:solidFill>
                  <a:srgbClr val="C00000"/>
                </a:solidFill>
                <a:latin typeface="+mj-lt"/>
              </a:rPr>
              <a:t>za </a:t>
            </a:r>
            <a:r>
              <a:rPr lang="hr-HR" sz="2400" b="1" i="1" dirty="0">
                <a:solidFill>
                  <a:srgbClr val="C00000"/>
                </a:solidFill>
                <a:latin typeface="+mj-lt"/>
              </a:rPr>
              <a:t>2017. godinu</a:t>
            </a:r>
          </a:p>
          <a:p>
            <a:pPr eaLnBrk="1" hangingPunct="1">
              <a:defRPr/>
            </a:pPr>
            <a:endParaRPr lang="hr-HR" altLang="sr-Latn-R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hr-HR" altLang="sr-Latn-R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hr-HR" altLang="sr-Latn-R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hr-HR" altLang="sr-Latn-R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hr-HR" altLang="sr-Latn-RS" sz="2400" dirty="0" smtClean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hr-HR" altLang="sr-Latn-RS" sz="1600" i="1" dirty="0" smtClean="0">
                <a:solidFill>
                  <a:schemeClr val="tx1"/>
                </a:solidFill>
                <a:latin typeface="+mn-lt"/>
              </a:rPr>
              <a:t>Sanja Mikulić, zamjenica ravnatelja</a:t>
            </a:r>
            <a:r>
              <a:rPr lang="hr-HR" altLang="sr-Latn-RS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hr-HR" altLang="sr-Latn-RS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hr-HR" altLang="sr-Latn-R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hr-HR" altLang="sr-Latn-R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hr-HR" altLang="sr-Latn-R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00113" y="6165850"/>
            <a:ext cx="64008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sr-Latn-C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539750" y="1052513"/>
            <a:ext cx="8147050" cy="5073650"/>
          </a:xfrm>
        </p:spPr>
        <p:txBody>
          <a:bodyPr/>
          <a:lstStyle/>
          <a:p>
            <a:pPr marL="0" indent="0">
              <a:buNone/>
            </a:pPr>
            <a:r>
              <a:rPr lang="hr-HR" sz="1800" b="1" u="sng" dirty="0"/>
              <a:t>PI.B PROJEKTI ZA SIGURNIJA NOĆNA OKRUŽENJA </a:t>
            </a:r>
            <a:endParaRPr lang="hr-HR" sz="1800" dirty="0"/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sz="1600" i="1" dirty="0"/>
              <a:t>Projekti prevencije koji se provode na mjestima okupljanja mladih (primjerice, u noćnim klubovima, festivalima…), kao što su primjerice: višekomponentne intervencije koje se provode u okviru prostora za zabavu, uključujući različite kombinacije edukacije osoblja i vlasnika klubova za odgovorno točenje alkoholnih pića i postupanje s osobama pod utjecajem </a:t>
            </a:r>
            <a:r>
              <a:rPr lang="hr-HR" sz="1600" i="1" dirty="0" smtClean="0"/>
              <a:t>alkohola;</a:t>
            </a:r>
            <a:r>
              <a:rPr lang="hr-HR" sz="1600" dirty="0"/>
              <a:t> </a:t>
            </a:r>
            <a:r>
              <a:rPr lang="hr-HR" sz="1600" i="1" dirty="0" smtClean="0"/>
              <a:t>promicanje </a:t>
            </a:r>
            <a:r>
              <a:rPr lang="hr-HR" sz="1600" i="1" dirty="0"/>
              <a:t>provedbe zakona te intervencije usmjerene na osvješćivanje o odredbama postojećih zakona,</a:t>
            </a:r>
            <a:r>
              <a:rPr lang="hr-HR" sz="1600" i="1" dirty="0" smtClean="0"/>
              <a:t> suradnja </a:t>
            </a:r>
            <a:r>
              <a:rPr lang="hr-HR" sz="1600" i="1" dirty="0"/>
              <a:t>sa zdravstvenim i socijalnim sektorima, podizanje razine svijesti, intervencije koje obuhvaćaju promjenu stavova i normi, kombinacije intervencija za različite razine rizika i strategija okruženja…</a:t>
            </a:r>
          </a:p>
          <a:p>
            <a:pPr marL="0" indent="0">
              <a:buNone/>
            </a:pPr>
            <a:endParaRPr lang="hr-HR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1800" dirty="0" smtClean="0">
                <a:solidFill>
                  <a:srgbClr val="C00000"/>
                </a:solidFill>
              </a:rPr>
              <a:t>U </a:t>
            </a:r>
            <a:r>
              <a:rPr lang="hr-HR" sz="1800" dirty="0">
                <a:solidFill>
                  <a:srgbClr val="C00000"/>
                </a:solidFill>
              </a:rPr>
              <a:t>ovom prioritetu</a:t>
            </a:r>
            <a:r>
              <a:rPr lang="hr-HR" sz="1800" i="1" dirty="0">
                <a:solidFill>
                  <a:srgbClr val="C00000"/>
                </a:solidFill>
              </a:rPr>
              <a:t> </a:t>
            </a:r>
            <a:r>
              <a:rPr lang="hr-HR" sz="1800" dirty="0">
                <a:solidFill>
                  <a:srgbClr val="C00000"/>
                </a:solidFill>
              </a:rPr>
              <a:t>mogu se prijavljivati</a:t>
            </a:r>
            <a:r>
              <a:rPr lang="hr-HR" sz="1800" b="1" dirty="0">
                <a:solidFill>
                  <a:srgbClr val="C00000"/>
                </a:solidFill>
              </a:rPr>
              <a:t> i inovativni projekti</a:t>
            </a:r>
            <a:r>
              <a:rPr lang="hr-HR" sz="1800" dirty="0">
                <a:solidFill>
                  <a:srgbClr val="C00000"/>
                </a:solidFill>
              </a:rPr>
              <a:t> </a:t>
            </a:r>
            <a:endParaRPr lang="hr-HR" sz="18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0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922337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288" y="1196975"/>
            <a:ext cx="8302625" cy="4670425"/>
          </a:xfrm>
        </p:spPr>
        <p:txBody>
          <a:bodyPr/>
          <a:lstStyle/>
          <a:p>
            <a:pPr>
              <a:defRPr/>
            </a:pPr>
            <a:r>
              <a:rPr lang="hr-HR" sz="1800" b="1" u="sng" dirty="0"/>
              <a:t>PI.C PROJEKTI PREVENCIJE OVISNOSTI KOJI SU U SKLADU S EUROPSKIM STANDARDIMA ZA KVALITETNU PREVENCIJU ZLOUPORABE DROGA (EDPQS) </a:t>
            </a:r>
            <a:endParaRPr lang="hr-HR" sz="1800" dirty="0"/>
          </a:p>
          <a:p>
            <a:pPr marL="0" indent="0">
              <a:buNone/>
              <a:defRPr/>
            </a:pPr>
            <a:endParaRPr lang="hr-HR" sz="1800" b="1" i="1" dirty="0" smtClean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1600" i="1" dirty="0"/>
              <a:t>Ovo područje uključuje projekte univerzalne, selektivne i indicirane prevencije </a:t>
            </a:r>
            <a:r>
              <a:rPr lang="hr-HR" sz="1600" i="1" dirty="0" smtClean="0"/>
              <a:t>ovisnosti </a:t>
            </a:r>
            <a:r>
              <a:rPr lang="hr-HR" sz="1600" i="1" dirty="0"/>
              <a:t>te strategije okruženja. Projekti u ovom prioritetnom području bit će uzeti u razmatranje </a:t>
            </a:r>
            <a:r>
              <a:rPr lang="hr-HR" sz="1600" b="1" i="1" dirty="0">
                <a:solidFill>
                  <a:srgbClr val="C00000"/>
                </a:solidFill>
              </a:rPr>
              <a:t>samo ukoliko su opisani u skladu s Europskim standardima za kvalitetnu prevenciju zlouporabe droga</a:t>
            </a:r>
            <a:r>
              <a:rPr lang="hr-HR" sz="1600" b="1" i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1600" dirty="0"/>
              <a:t>Europski standardi naglašavaju sljedeće elemente u preventivnom radu: relevantnost aktivnosti za ciljane populacije i politike; pridržavanje etičkih načela; integraciju i promicanje znanstvene utemeljenosti, kao i unutarnju koherentnost, izvedivost i održivost projekta.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1600" dirty="0"/>
              <a:t>Standardi propisuju način na koji se planiraju i provode preventivne intervencije, uvažavajući model projektnog </a:t>
            </a:r>
            <a:r>
              <a:rPr lang="hr-HR" sz="1600" dirty="0" smtClean="0"/>
              <a:t>ciklusa.</a:t>
            </a:r>
            <a:endParaRPr lang="hr-HR" sz="1600" i="1" dirty="0"/>
          </a:p>
          <a:p>
            <a:pPr marL="0" indent="0" algn="just">
              <a:buNone/>
              <a:defRPr/>
            </a:pPr>
            <a:endParaRPr lang="hr-HR" sz="1600" i="1" dirty="0"/>
          </a:p>
          <a:p>
            <a:pPr marL="0" indent="0" algn="just">
              <a:buNone/>
              <a:defRPr/>
            </a:pPr>
            <a:r>
              <a:rPr lang="hr-HR" sz="1600" dirty="0" smtClean="0">
                <a:solidFill>
                  <a:srgbClr val="C00000"/>
                </a:solidFill>
              </a:rPr>
              <a:t>U </a:t>
            </a:r>
            <a:r>
              <a:rPr lang="hr-HR" sz="1600" dirty="0">
                <a:solidFill>
                  <a:srgbClr val="C00000"/>
                </a:solidFill>
              </a:rPr>
              <a:t>ovom prioritetu</a:t>
            </a:r>
            <a:r>
              <a:rPr lang="hr-HR" sz="1600" i="1" dirty="0">
                <a:solidFill>
                  <a:srgbClr val="C00000"/>
                </a:solidFill>
              </a:rPr>
              <a:t> </a:t>
            </a:r>
            <a:r>
              <a:rPr lang="hr-HR" sz="1600" dirty="0">
                <a:solidFill>
                  <a:srgbClr val="C00000"/>
                </a:solidFill>
              </a:rPr>
              <a:t>mogu se prijavljivati</a:t>
            </a:r>
            <a:r>
              <a:rPr lang="hr-HR" sz="1600" b="1" dirty="0">
                <a:solidFill>
                  <a:srgbClr val="C00000"/>
                </a:solidFill>
              </a:rPr>
              <a:t> i inovativni projekti</a:t>
            </a:r>
            <a:r>
              <a:rPr lang="hr-HR" sz="1600" dirty="0">
                <a:solidFill>
                  <a:srgbClr val="C00000"/>
                </a:solidFill>
              </a:rPr>
              <a:t> </a:t>
            </a:r>
            <a:endParaRPr lang="hr-HR" sz="1600" i="1" dirty="0">
              <a:solidFill>
                <a:srgbClr val="C00000"/>
              </a:solidFill>
            </a:endParaRPr>
          </a:p>
          <a:p>
            <a:pPr marL="0" indent="0" algn="just">
              <a:buNone/>
              <a:defRPr/>
            </a:pPr>
            <a:endParaRPr lang="hr-HR" sz="1600" i="1" dirty="0"/>
          </a:p>
          <a:p>
            <a:pPr marL="0" indent="0">
              <a:buNone/>
              <a:defRPr/>
            </a:pPr>
            <a:endParaRPr lang="hr-HR" sz="18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4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066800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052512"/>
            <a:ext cx="8218487" cy="5544839"/>
          </a:xfrm>
        </p:spPr>
        <p:txBody>
          <a:bodyPr/>
          <a:lstStyle/>
          <a:p>
            <a:r>
              <a:rPr lang="hr-HR" sz="1800" b="1" u="sng" dirty="0"/>
              <a:t>PII.</a:t>
            </a:r>
            <a:r>
              <a:rPr lang="hr-HR" sz="1800" b="1" dirty="0"/>
              <a:t> RESOCIJALIZACIJA </a:t>
            </a:r>
            <a:r>
              <a:rPr lang="hr-HR" sz="1800" b="1" dirty="0" smtClean="0"/>
              <a:t>OVISNIKA</a:t>
            </a:r>
          </a:p>
          <a:p>
            <a:pPr marL="0" indent="0">
              <a:buNone/>
            </a:pPr>
            <a:endParaRPr lang="hr-HR" sz="1800" b="1" dirty="0" smtClean="0"/>
          </a:p>
          <a:p>
            <a:pPr algn="just"/>
            <a:r>
              <a:rPr lang="hr-HR" sz="1600" dirty="0"/>
              <a:t>PII.A1 Projekti psihosocijalne podrške liječenih ovisnika nakon završenog tretmana u terapijskoj </a:t>
            </a:r>
            <a:r>
              <a:rPr lang="hr-HR" sz="1600" dirty="0" smtClean="0"/>
              <a:t>zajednici ili poslijepenalni prihvat </a:t>
            </a:r>
            <a:r>
              <a:rPr lang="hr-HR" sz="1600" dirty="0"/>
              <a:t>te uključivanje liječenih ovisnika u različite društvene aktivnosti s ciljem njihove društvene reintegracije i </a:t>
            </a:r>
            <a:r>
              <a:rPr lang="hr-HR" sz="1600" dirty="0">
                <a:solidFill>
                  <a:srgbClr val="FF0000"/>
                </a:solidFill>
              </a:rPr>
              <a:t>Projekti</a:t>
            </a:r>
            <a:r>
              <a:rPr lang="hr-HR" sz="1600" dirty="0"/>
              <a:t> pomoći u prekvalifikaciji, doškolovanju i pronalaženju zaposlenja liječenim </a:t>
            </a:r>
            <a:r>
              <a:rPr lang="hr-HR" sz="1600" dirty="0" smtClean="0"/>
              <a:t>ovisnicima (</a:t>
            </a:r>
            <a:r>
              <a:rPr lang="hr-HR" sz="1600" dirty="0" smtClean="0">
                <a:solidFill>
                  <a:srgbClr val="FF0000"/>
                </a:solidFill>
              </a:rPr>
              <a:t>za ove projekte </a:t>
            </a:r>
            <a:r>
              <a:rPr lang="hr-HR" sz="1600" dirty="0">
                <a:solidFill>
                  <a:srgbClr val="FF0000"/>
                </a:solidFill>
              </a:rPr>
              <a:t>p</a:t>
            </a:r>
            <a:r>
              <a:rPr lang="hr-HR" sz="1600" dirty="0" smtClean="0">
                <a:solidFill>
                  <a:srgbClr val="FF0000"/>
                </a:solidFill>
              </a:rPr>
              <a:t>rijava </a:t>
            </a:r>
            <a:r>
              <a:rPr lang="hr-HR" sz="1600" dirty="0">
                <a:solidFill>
                  <a:srgbClr val="FF0000"/>
                </a:solidFill>
              </a:rPr>
              <a:t>projekata u partnerstvu je obavezna s nekom odgojno-obrazovnom </a:t>
            </a:r>
            <a:r>
              <a:rPr lang="hr-HR" sz="1600" dirty="0" smtClean="0">
                <a:solidFill>
                  <a:srgbClr val="FF0000"/>
                </a:solidFill>
              </a:rPr>
              <a:t>ustanovom)</a:t>
            </a:r>
            <a:endParaRPr lang="hr-HR" sz="16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sz="1400" i="1" dirty="0" smtClean="0"/>
              <a:t>Projekti </a:t>
            </a:r>
            <a:r>
              <a:rPr lang="hr-HR" sz="1400" i="1" dirty="0"/>
              <a:t>koji uključuju: edukacije i informiranja rehabilitiranih ovisnika o mogućnostima školovanja, zapošljavanja i ostvarivanja različitih socijalnih prava iz projekata resocijalizacije, organiziranje grupnog i individualnog rada s rehabilitiranim ovisnicima i njihovim </a:t>
            </a:r>
            <a:r>
              <a:rPr lang="hr-HR" sz="1400" i="1" dirty="0" smtClean="0"/>
              <a:t>obiteljima</a:t>
            </a:r>
            <a:r>
              <a:rPr lang="hr-HR" sz="1400" i="1" dirty="0"/>
              <a:t>, organiziranje različitih tečajeva i strukovne izobrazbe, organiziranje doškolovanja i prekvalifikacije, zapošljavanje i organiziranje različitih oblika pomoći pri zapošljavanju rehabilitiranih ovisnika i dr</a:t>
            </a:r>
            <a:r>
              <a:rPr lang="hr-HR" sz="1400" i="1" dirty="0" smtClean="0"/>
              <a:t>.</a:t>
            </a:r>
          </a:p>
          <a:p>
            <a:pPr marL="0" indent="0" algn="just">
              <a:buNone/>
            </a:pPr>
            <a:r>
              <a:rPr lang="hr-HR" sz="1400" i="1" dirty="0" smtClean="0"/>
              <a:t> </a:t>
            </a:r>
            <a:endParaRPr lang="hr-HR" sz="1400" i="1" dirty="0"/>
          </a:p>
          <a:p>
            <a:r>
              <a:rPr lang="hr-HR" sz="1600" dirty="0"/>
              <a:t>PII.A2 Projekti s ciljem rješavanja stambenih i drugih pitanja liječenih ovisnika </a:t>
            </a:r>
            <a:endParaRPr lang="hr-HR" sz="1600" dirty="0" smtClean="0"/>
          </a:p>
          <a:p>
            <a:pPr marL="0" indent="0" algn="just">
              <a:buNone/>
            </a:pPr>
            <a:r>
              <a:rPr lang="hr-HR" sz="1400" i="1" dirty="0"/>
              <a:t>Projekti koji uključuju: osnivanje stambenih zajednica za ovisnike koji se nakon završene rehabilitacije nemaju gdje vratiti </a:t>
            </a:r>
            <a:r>
              <a:rPr lang="hr-HR" sz="1400" i="1" dirty="0" smtClean="0"/>
              <a:t>s </a:t>
            </a:r>
            <a:r>
              <a:rPr lang="hr-HR" sz="1400" i="1" dirty="0"/>
              <a:t>posebnim naglaskom na osnivanje stambenih zajednica za žene ovisnice, pomoć u rješavanju stambenih pitanja, rad s obitelji ovisnika o drogama radi olakšanog povratka u obitelj i društvenu </a:t>
            </a:r>
            <a:r>
              <a:rPr lang="hr-HR" sz="1400" i="1" dirty="0" smtClean="0"/>
              <a:t>sredinu i dr.</a:t>
            </a:r>
          </a:p>
          <a:p>
            <a:pPr marL="0" indent="0" algn="just">
              <a:buNone/>
            </a:pPr>
            <a:endParaRPr lang="hr-HR" sz="1400" i="1" dirty="0"/>
          </a:p>
        </p:txBody>
      </p:sp>
    </p:spTree>
    <p:extLst>
      <p:ext uri="{BB962C8B-B14F-4D97-AF65-F5344CB8AC3E}">
        <p14:creationId xmlns:p14="http://schemas.microsoft.com/office/powerpoint/2010/main" val="41889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  <a:ea typeface="Verdana" pitchFamily="34" charset="0"/>
                <a:cs typeface="Verdana" pitchFamily="34" charset="0"/>
              </a:rPr>
              <a:t>INDIKATIVNI KALENDAR NATJEČAJA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738"/>
            <a:ext cx="8229600" cy="2798762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endParaRPr lang="hr-HR" sz="1600" dirty="0" smtClean="0"/>
          </a:p>
          <a:p>
            <a:pPr marL="0" indent="0">
              <a:buClr>
                <a:srgbClr val="FF0000"/>
              </a:buClr>
              <a:buFontTx/>
              <a:buNone/>
              <a:defRPr/>
            </a:pPr>
            <a:endParaRPr lang="hr-HR" sz="1600" dirty="0"/>
          </a:p>
          <a:p>
            <a:pPr>
              <a:buClr>
                <a:srgbClr val="FF0000"/>
              </a:buClr>
              <a:defRPr/>
            </a:pPr>
            <a:endParaRPr lang="hr-HR" sz="1600" dirty="0" smtClean="0"/>
          </a:p>
          <a:p>
            <a:pPr>
              <a:buClr>
                <a:srgbClr val="FF0000"/>
              </a:buClr>
              <a:defRPr/>
            </a:pPr>
            <a:endParaRPr lang="hr-HR" sz="1600" dirty="0"/>
          </a:p>
          <a:p>
            <a:pPr marL="0" indent="0">
              <a:buFontTx/>
              <a:buNone/>
              <a:defRPr/>
            </a:pPr>
            <a:endParaRPr lang="hr-HR" sz="1600" i="1" dirty="0"/>
          </a:p>
          <a:p>
            <a:pPr marL="0" indent="0">
              <a:buFontTx/>
              <a:buNone/>
              <a:defRPr/>
            </a:pPr>
            <a:endParaRPr lang="hr-HR" sz="1600" i="1" dirty="0" smtClean="0"/>
          </a:p>
          <a:p>
            <a:pPr marL="0" indent="0">
              <a:buFontTx/>
              <a:buNone/>
              <a:defRPr/>
            </a:pPr>
            <a:endParaRPr lang="hr-HR" sz="1600" i="1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hr-HR" altLang="sr-Latn-RS" sz="16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/>
          </p:nvPr>
        </p:nvGraphicFramePr>
        <p:xfrm>
          <a:off x="1187450" y="1268413"/>
          <a:ext cx="7129464" cy="277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732"/>
                <a:gridCol w="3564732"/>
              </a:tblGrid>
              <a:tr h="609599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OBJAVA NATJEČAJA </a:t>
                      </a:r>
                      <a:endParaRPr lang="hr-HR" sz="18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OŽUJAK</a:t>
                      </a:r>
                    </a:p>
                    <a:p>
                      <a:pPr algn="ctr"/>
                      <a:endParaRPr lang="hr-HR" sz="1800" dirty="0"/>
                    </a:p>
                  </a:txBody>
                  <a:tcPr marL="91449" marR="91449"/>
                </a:tc>
              </a:tr>
              <a:tr h="82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KOMISIJSKO OTVARANJE PRIJAVA I PROVJERA FORMALNIH UVJETA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TRAVANJ</a:t>
                      </a:r>
                    </a:p>
                    <a:p>
                      <a:pPr algn="ctr"/>
                      <a:endParaRPr lang="hr-HR" sz="1800" dirty="0"/>
                    </a:p>
                  </a:txBody>
                  <a:tcPr marL="91449" marR="91449"/>
                </a:tc>
              </a:tr>
              <a:tr h="484510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OCJENJIVANJE PROJEKATA </a:t>
                      </a:r>
                      <a:endParaRPr lang="hr-HR" sz="18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SVIBANJ</a:t>
                      </a:r>
                    </a:p>
                  </a:txBody>
                  <a:tcPr marL="91449" marR="91449"/>
                </a:tc>
              </a:tr>
              <a:tr h="335279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ODLUKA O FINANCIRANJU </a:t>
                      </a:r>
                      <a:endParaRPr lang="hr-HR" sz="18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LIPANJ</a:t>
                      </a:r>
                      <a:endParaRPr kumimoji="0" lang="hr-HR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91449" marR="91449"/>
                </a:tc>
              </a:tr>
              <a:tr h="335279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UGOVARANJE</a:t>
                      </a:r>
                      <a:endParaRPr lang="hr-HR" sz="18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SRPANJ</a:t>
                      </a:r>
                      <a:endParaRPr lang="hr-HR" sz="1800" dirty="0"/>
                    </a:p>
                  </a:txBody>
                  <a:tcPr marL="91449" marR="9144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3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229600" cy="243681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r-HR" sz="2800" b="1" smtClean="0">
                <a:solidFill>
                  <a:srgbClr val="D00000"/>
                </a:solidFill>
                <a:cs typeface="Arial" charset="0"/>
              </a:rPr>
              <a:t>ZAHVALJUJEM NA POZORNOSTI</a:t>
            </a:r>
            <a:br>
              <a:rPr lang="hr-HR" sz="2800" b="1" smtClean="0">
                <a:solidFill>
                  <a:srgbClr val="D00000"/>
                </a:solidFill>
                <a:cs typeface="Arial" charset="0"/>
              </a:rPr>
            </a:br>
            <a:r>
              <a:rPr lang="hr-HR" sz="2800" b="1" smtClean="0">
                <a:solidFill>
                  <a:srgbClr val="D00000"/>
                </a:solidFill>
                <a:cs typeface="Arial" charset="0"/>
              </a:rPr>
              <a:t/>
            </a:r>
            <a:br>
              <a:rPr lang="hr-HR" sz="2800" b="1" smtClean="0">
                <a:solidFill>
                  <a:srgbClr val="D00000"/>
                </a:solidFill>
                <a:cs typeface="Arial" charset="0"/>
              </a:rPr>
            </a:br>
            <a:r>
              <a:rPr lang="hr-HR" sz="2800" b="1" smtClean="0">
                <a:solidFill>
                  <a:srgbClr val="D00000"/>
                </a:solidFill>
                <a:cs typeface="Arial" charset="0"/>
              </a:rPr>
              <a:t>Pitanja, komentari…</a:t>
            </a:r>
            <a:r>
              <a:rPr lang="en-US" sz="2800" b="1" smtClean="0">
                <a:solidFill>
                  <a:srgbClr val="D00000"/>
                </a:solidFill>
                <a:cs typeface="Arial" charset="0"/>
              </a:rPr>
              <a:t/>
            </a:r>
            <a:br>
              <a:rPr lang="en-US" sz="2800" b="1" smtClean="0">
                <a:solidFill>
                  <a:srgbClr val="D00000"/>
                </a:solidFill>
                <a:cs typeface="Arial" charset="0"/>
              </a:rPr>
            </a:br>
            <a:endParaRPr lang="en-US" sz="2800" b="1" smtClean="0">
              <a:solidFill>
                <a:srgbClr val="D00000"/>
              </a:solidFill>
              <a:cs typeface="Arial" charset="0"/>
            </a:endParaRP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525713" y="4581525"/>
            <a:ext cx="263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altLang="ko-K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08912" cy="1152128"/>
          </a:xfrm>
        </p:spPr>
        <p:txBody>
          <a:bodyPr/>
          <a:lstStyle/>
          <a:p>
            <a:pPr eaLnBrk="1" hangingPunct="1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>
                <a:solidFill>
                  <a:srgbClr val="A50021"/>
                </a:solidFill>
              </a:rPr>
              <a:t>OPIS PROBLEMA ČIJEM SE RJEŠAVANJU </a:t>
            </a:r>
            <a:br>
              <a:rPr lang="hr-HR" sz="2000" b="1" dirty="0" smtClean="0">
                <a:solidFill>
                  <a:srgbClr val="A50021"/>
                </a:solidFill>
              </a:rPr>
            </a:br>
            <a:r>
              <a:rPr lang="hr-HR" sz="2000" b="1" dirty="0" smtClean="0">
                <a:solidFill>
                  <a:srgbClr val="A50021"/>
                </a:solidFill>
              </a:rPr>
              <a:t>ŽELI DOPRINIJETI OVIM NATJEČAJEM</a:t>
            </a:r>
            <a:r>
              <a:rPr lang="en-US" sz="2000" dirty="0" smtClean="0"/>
              <a:t> </a:t>
            </a:r>
            <a:endParaRPr lang="hr-HR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434958" cy="4752528"/>
          </a:xfrm>
        </p:spPr>
        <p:txBody>
          <a:bodyPr/>
          <a:lstStyle/>
          <a:p>
            <a:pPr marL="0" indent="0" algn="just">
              <a:buNone/>
            </a:pPr>
            <a:endParaRPr lang="hr-HR" sz="1400" dirty="0" smtClean="0"/>
          </a:p>
          <a:p>
            <a:pPr algn="just"/>
            <a:r>
              <a:rPr lang="hr-HR" sz="1600" dirty="0" smtClean="0"/>
              <a:t>Iako </a:t>
            </a:r>
            <a:r>
              <a:rPr lang="hr-HR" sz="1600" dirty="0"/>
              <a:t>podaci pokazuju da je u Hrvatskoj sustav za tretman stabilan i uspijeva sve dulje zadržati ovisnike u tretmanu, istraživanja pokazuju da smo prema konzumiranju droga u samom vrhu europskih </a:t>
            </a:r>
            <a:r>
              <a:rPr lang="hr-HR" sz="1600" dirty="0" smtClean="0"/>
              <a:t>zemalja</a:t>
            </a:r>
          </a:p>
          <a:p>
            <a:pPr algn="just"/>
            <a:r>
              <a:rPr lang="hr-HR" sz="1600" dirty="0" smtClean="0"/>
              <a:t>Hrvatska </a:t>
            </a:r>
            <a:r>
              <a:rPr lang="hr-HR" sz="1600" dirty="0"/>
              <a:t>prema konzumiranju kanabisa </a:t>
            </a:r>
            <a:r>
              <a:rPr lang="hr-HR" sz="1600" b="1" dirty="0">
                <a:solidFill>
                  <a:srgbClr val="C00000"/>
                </a:solidFill>
              </a:rPr>
              <a:t>na trećem mjestu u </a:t>
            </a:r>
            <a:r>
              <a:rPr lang="hr-HR" sz="1600" b="1" dirty="0" smtClean="0">
                <a:solidFill>
                  <a:srgbClr val="C00000"/>
                </a:solidFill>
              </a:rPr>
              <a:t>Europi</a:t>
            </a:r>
            <a:endParaRPr lang="hr-HR" sz="1600" b="1" dirty="0">
              <a:solidFill>
                <a:srgbClr val="C00000"/>
              </a:solidFill>
            </a:endParaRPr>
          </a:p>
          <a:p>
            <a:pPr algn="just"/>
            <a:r>
              <a:rPr lang="hr-HR" sz="1600" dirty="0" smtClean="0"/>
              <a:t>ESPAD - </a:t>
            </a:r>
            <a:r>
              <a:rPr lang="hr-HR" sz="1600" dirty="0"/>
              <a:t>22% učenika </a:t>
            </a:r>
            <a:r>
              <a:rPr lang="hr-HR" sz="1600" dirty="0" smtClean="0"/>
              <a:t>barem </a:t>
            </a:r>
            <a:r>
              <a:rPr lang="hr-HR" sz="1600" dirty="0"/>
              <a:t>jednom u životu probalo drogu, od kojih je najčešći kanabis koji je koristilo 21% </a:t>
            </a:r>
            <a:r>
              <a:rPr lang="hr-HR" sz="1600" dirty="0" smtClean="0"/>
              <a:t>učenika </a:t>
            </a:r>
          </a:p>
          <a:p>
            <a:pPr algn="just"/>
            <a:r>
              <a:rPr lang="hr-HR" sz="1600" dirty="0"/>
              <a:t>P</a:t>
            </a:r>
            <a:r>
              <a:rPr lang="hr-HR" sz="1600" dirty="0" smtClean="0"/>
              <a:t>rema </a:t>
            </a:r>
            <a:r>
              <a:rPr lang="hr-HR" sz="1600" dirty="0"/>
              <a:t>uzimanju novih psihoaktivnih droga </a:t>
            </a:r>
            <a:r>
              <a:rPr lang="hr-HR" sz="1600" b="1" dirty="0">
                <a:solidFill>
                  <a:srgbClr val="C00000"/>
                </a:solidFill>
              </a:rPr>
              <a:t>Hrvatska je iznad europskog prosjeka </a:t>
            </a:r>
            <a:r>
              <a:rPr lang="hr-HR" sz="1600" dirty="0"/>
              <a:t>(7% naspram 4% u Europskoj uniji</a:t>
            </a:r>
            <a:r>
              <a:rPr lang="hr-HR" sz="1600" dirty="0" smtClean="0"/>
              <a:t>)</a:t>
            </a:r>
            <a:endParaRPr lang="hr-HR" sz="1600" dirty="0"/>
          </a:p>
          <a:p>
            <a:pPr algn="just"/>
            <a:r>
              <a:rPr lang="hr-HR" sz="1600" dirty="0" smtClean="0"/>
              <a:t>Velika </a:t>
            </a:r>
            <a:r>
              <a:rPr lang="hr-HR" sz="1600" dirty="0"/>
              <a:t>raširenost konzumiranja legalnih sredstava ovisnosti (alkohol, duhan i slično) kao i razvijanje ovisničkih ponašanja o društvenim igricama, kockanju, klađenju i </a:t>
            </a:r>
            <a:r>
              <a:rPr lang="hr-HR" sz="1600" dirty="0" smtClean="0"/>
              <a:t>slično  </a:t>
            </a:r>
          </a:p>
          <a:p>
            <a:pPr algn="just" eaLnBrk="1" hangingPunct="1"/>
            <a:r>
              <a:rPr lang="hr-HR" sz="1600" dirty="0" smtClean="0"/>
              <a:t>Uz mjere prevencije ovisnosti potrebno je intenzivno razvijati i mjere liječenja i psihosocijalnog tretmana osobito izvanbolničko liječenje te liječenje i tretman u terapijskim zajednicama. </a:t>
            </a:r>
            <a:endParaRPr lang="hr-HR" sz="1600" dirty="0"/>
          </a:p>
          <a:p>
            <a:pPr algn="just" eaLnBrk="1" hangingPunct="1"/>
            <a:r>
              <a:rPr lang="hr-HR" sz="1600" dirty="0"/>
              <a:t>Iako se u Republici Hrvatskoj kontinuirano od 2007. godine  provodi i Projekt resocijalizacije ovisnika o drogama koji je polučio relativno dobre rezultate, rezultati evaluacije istog pokazuju da i u ovom području postoji prostor za unapređenje, posebice u pogledu zapošljavanja liječenih ovisnika te planiranja posebnih programa resocijalizacije </a:t>
            </a:r>
            <a:r>
              <a:rPr lang="hr-HR" sz="1600" dirty="0" smtClean="0"/>
              <a:t>za ciljane skupine. </a:t>
            </a:r>
            <a:endParaRPr lang="hr-HR" sz="16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hr-HR" sz="1400" dirty="0" smtClean="0"/>
          </a:p>
        </p:txBody>
      </p:sp>
    </p:spTree>
    <p:extLst>
      <p:ext uri="{BB962C8B-B14F-4D97-AF65-F5344CB8AC3E}">
        <p14:creationId xmlns:p14="http://schemas.microsoft.com/office/powerpoint/2010/main" val="24075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</a:rPr>
              <a:t>OPĆI I POSEBNI CILJEVI NATJEČAJA</a:t>
            </a:r>
            <a:endParaRPr lang="hr-HR" sz="2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1600" b="1" dirty="0" smtClean="0"/>
              <a:t>Opći cilj Natječaja:</a:t>
            </a:r>
            <a:endParaRPr lang="hr-HR" sz="1600" dirty="0" smtClean="0"/>
          </a:p>
          <a:p>
            <a:pPr lvl="0" algn="just"/>
            <a:r>
              <a:rPr lang="hr-HR" sz="1600" dirty="0"/>
              <a:t>Suzbiti i spriječiti pojavu ovisnosti među djecom i mladima te rizično ponašanje djece i mladih vezano uz eksperimentiranje sa sredstvima ovisnosti kao i unaprjeđenje provedbe projekata liječenja, rehabilitacije i resocijalizacije </a:t>
            </a:r>
            <a:r>
              <a:rPr lang="hr-HR" sz="1600" dirty="0" smtClean="0"/>
              <a:t>ovisnika</a:t>
            </a:r>
          </a:p>
          <a:p>
            <a:pPr lvl="0" algn="just"/>
            <a:endParaRPr lang="hr-HR" sz="1600" dirty="0" smtClean="0"/>
          </a:p>
          <a:p>
            <a:pPr eaLnBrk="1" hangingPunct="1">
              <a:buFontTx/>
              <a:buNone/>
            </a:pPr>
            <a:r>
              <a:rPr lang="hr-HR" sz="1600" dirty="0" smtClean="0"/>
              <a:t>Posebni </a:t>
            </a:r>
            <a:r>
              <a:rPr lang="hr-HR" sz="1600" b="1" dirty="0" smtClean="0">
                <a:solidFill>
                  <a:srgbClr val="C00000"/>
                </a:solidFill>
              </a:rPr>
              <a:t>ciljevi </a:t>
            </a:r>
            <a:r>
              <a:rPr lang="hr-HR" sz="1600" dirty="0" smtClean="0"/>
              <a:t>Natječaja su:</a:t>
            </a:r>
          </a:p>
          <a:p>
            <a:pPr lvl="0" algn="just"/>
            <a:r>
              <a:rPr lang="hr-HR" sz="1600" dirty="0"/>
              <a:t>Osigurati provedbu projekata prevencije ovisnosti koji su u skladu s Europskim standardima za kvalitetnu prevenciju zlouporabe droga (EDPQS)</a:t>
            </a:r>
          </a:p>
          <a:p>
            <a:pPr lvl="0" algn="just"/>
            <a:r>
              <a:rPr lang="hr-HR" sz="1600" dirty="0"/>
              <a:t>Povećati dostupnost projekata prevencije ovisnosti usmjerenih općoj populaciji djece i mladih i rizičnim skupinama djece i </a:t>
            </a:r>
            <a:r>
              <a:rPr lang="hr-HR" sz="1600" dirty="0" smtClean="0"/>
              <a:t>mladih</a:t>
            </a:r>
          </a:p>
          <a:p>
            <a:pPr lvl="0" algn="just"/>
            <a:r>
              <a:rPr lang="hr-HR" sz="1600" dirty="0" smtClean="0"/>
              <a:t>Poticati </a:t>
            </a:r>
            <a:r>
              <a:rPr lang="hr-HR" sz="1600" dirty="0"/>
              <a:t>provedbu projekata </a:t>
            </a:r>
            <a:r>
              <a:rPr lang="hr-HR" sz="1600" dirty="0" smtClean="0"/>
              <a:t>resocijalizacije </a:t>
            </a:r>
            <a:r>
              <a:rPr lang="hr-HR" sz="1600" dirty="0"/>
              <a:t>ovisnika i osnažiti partnerstva udruga i ostalih lokalnih dionika u razvoju radno-socijalnih vještina, programa obrazovanja i zapošljavanja te uključivanja liječenih ovisnika u različite kulturne, sportske i edukativne aktivnosti.</a:t>
            </a:r>
          </a:p>
          <a:p>
            <a:pPr eaLnBrk="1" hangingPunct="1">
              <a:buFontTx/>
              <a:buNone/>
            </a:pPr>
            <a:endParaRPr lang="hr-HR" sz="1600" dirty="0" smtClean="0"/>
          </a:p>
        </p:txBody>
      </p:sp>
    </p:spTree>
    <p:extLst>
      <p:ext uri="{BB962C8B-B14F-4D97-AF65-F5344CB8AC3E}">
        <p14:creationId xmlns:p14="http://schemas.microsoft.com/office/powerpoint/2010/main" val="5957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OBJEDINJENI NATJEČAJ NA PODRUČJU </a:t>
            </a:r>
            <a:b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PROBLEMATIKE OVISNOSTI </a:t>
            </a:r>
            <a:r>
              <a:rPr lang="en-US" sz="2000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hr-HR" sz="2000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hr-HR" sz="1600" dirty="0" smtClean="0">
                <a:solidFill>
                  <a:srgbClr val="C00000"/>
                </a:solidFill>
                <a:cs typeface="Times New Roman" pitchFamily="18" charset="0"/>
              </a:rPr>
              <a:t>Treći objedinjeni natječaj na području problematike ovisnosti</a:t>
            </a:r>
          </a:p>
          <a:p>
            <a:pPr algn="just">
              <a:lnSpc>
                <a:spcPct val="115000"/>
              </a:lnSpc>
            </a:pPr>
            <a:r>
              <a:rPr lang="hr-HR" sz="1600" dirty="0" smtClean="0">
                <a:cs typeface="Times New Roman" pitchFamily="18" charset="0"/>
              </a:rPr>
              <a:t>Ured za suzbijanje zlouporabe droga – koordinira provedbu natječaja u suradnji s Ministarstvom zdravstva i Ministarstvom za demografiju, obitelj, mlade i socijalnu politiku, uz</a:t>
            </a:r>
            <a:r>
              <a:rPr lang="hr-HR" altLang="sr-Latn-RS" sz="1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hr-HR" altLang="sr-Latn-RS" sz="1600" dirty="0">
                <a:solidFill>
                  <a:srgbClr val="000000"/>
                </a:solidFill>
                <a:cs typeface="Times New Roman" pitchFamily="18" charset="0"/>
              </a:rPr>
              <a:t>administrativnu i stručnu podršku Regionalnih zaklada za razvoj civilnog društva</a:t>
            </a:r>
            <a:r>
              <a:rPr lang="hr-HR" sz="1600" dirty="0" smtClean="0">
                <a:cs typeface="Times New Roman" pitchFamily="18" charset="0"/>
              </a:rPr>
              <a:t> i Ureda za udruge. 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hr-HR" sz="1600" dirty="0" smtClean="0">
                <a:solidFill>
                  <a:srgbClr val="C00000"/>
                </a:solidFill>
                <a:cs typeface="Times New Roman" pitchFamily="18" charset="0"/>
              </a:rPr>
              <a:t>Ciljevi </a:t>
            </a:r>
          </a:p>
          <a:p>
            <a:pPr algn="just">
              <a:lnSpc>
                <a:spcPct val="115000"/>
              </a:lnSpc>
              <a:buFont typeface="New York"/>
              <a:buChar char="–"/>
            </a:pPr>
            <a:r>
              <a:rPr lang="hr-HR" sz="1600" dirty="0" smtClean="0">
                <a:ea typeface="Calibri" pitchFamily="34" charset="0"/>
                <a:cs typeface="Times New Roman" pitchFamily="18" charset="0"/>
              </a:rPr>
              <a:t>Uštede proračunskih sredstava</a:t>
            </a:r>
          </a:p>
          <a:p>
            <a:pPr algn="just">
              <a:lnSpc>
                <a:spcPct val="115000"/>
              </a:lnSpc>
              <a:buFont typeface="New York"/>
              <a:buChar char="–"/>
            </a:pPr>
            <a:r>
              <a:rPr lang="hr-HR" sz="1600" dirty="0" smtClean="0">
                <a:ea typeface="Calibri" pitchFamily="34" charset="0"/>
                <a:cs typeface="Times New Roman" pitchFamily="18" charset="0"/>
              </a:rPr>
              <a:t>Razgraničenje prioritetnih područja</a:t>
            </a:r>
          </a:p>
          <a:p>
            <a:pPr algn="just">
              <a:lnSpc>
                <a:spcPct val="115000"/>
              </a:lnSpc>
              <a:buFont typeface="New York"/>
              <a:buChar char="–"/>
            </a:pPr>
            <a:r>
              <a:rPr lang="hr-HR" sz="1600" dirty="0" smtClean="0">
                <a:ea typeface="Calibri" pitchFamily="34" charset="0"/>
                <a:cs typeface="Times New Roman" pitchFamily="18" charset="0"/>
              </a:rPr>
              <a:t>Ujednačavanje kriterija za dodjelu sredstava</a:t>
            </a:r>
          </a:p>
          <a:p>
            <a:pPr algn="just">
              <a:lnSpc>
                <a:spcPct val="115000"/>
              </a:lnSpc>
              <a:buFont typeface="New York"/>
              <a:buChar char="–"/>
            </a:pPr>
            <a:r>
              <a:rPr lang="hr-HR" sz="1600" dirty="0" smtClean="0">
                <a:ea typeface="Calibri" pitchFamily="34" charset="0"/>
                <a:cs typeface="Times New Roman" pitchFamily="18" charset="0"/>
              </a:rPr>
              <a:t>Koherentni pristup – natječaj se odnosi na sve vrste ovisnosti</a:t>
            </a:r>
          </a:p>
          <a:p>
            <a:pPr algn="just">
              <a:lnSpc>
                <a:spcPct val="115000"/>
              </a:lnSpc>
              <a:buFont typeface="New York"/>
              <a:buChar char="–"/>
            </a:pPr>
            <a:r>
              <a:rPr lang="hr-HR" sz="1600" dirty="0" smtClean="0"/>
              <a:t>Osigurati da se iz sredstava državnog proračuna financiraju oni projekti koji zadovoljavaju kriterije kvalitete, održivosti a ujedno doprinose ostvarivanju strateških ciljeva na ovom području.</a:t>
            </a:r>
          </a:p>
          <a:p>
            <a:pPr algn="just">
              <a:lnSpc>
                <a:spcPct val="115000"/>
              </a:lnSpc>
              <a:buFontTx/>
              <a:buNone/>
            </a:pPr>
            <a:endParaRPr lang="hr-H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0155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1600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endParaRPr lang="hr-H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 smtClean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 smtClean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 smtClean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 smtClean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 smtClean="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hr-HR" sz="1400" i="1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hr-HR" sz="1800" b="1" dirty="0" smtClean="0">
              <a:latin typeface="Calibri" pitchFamily="34" charset="0"/>
            </a:endParaRPr>
          </a:p>
        </p:txBody>
      </p:sp>
      <p:sp>
        <p:nvSpPr>
          <p:cNvPr id="6149" name="Elipsa 1"/>
          <p:cNvSpPr>
            <a:spLocks noChangeArrowheads="1"/>
          </p:cNvSpPr>
          <p:nvPr/>
        </p:nvSpPr>
        <p:spPr bwMode="auto">
          <a:xfrm>
            <a:off x="1403350" y="2060575"/>
            <a:ext cx="6192838" cy="98742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sr-Latn-CS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08155"/>
              </p:ext>
            </p:extLst>
          </p:nvPr>
        </p:nvGraphicFramePr>
        <p:xfrm>
          <a:off x="971600" y="1772816"/>
          <a:ext cx="6912768" cy="3689247"/>
        </p:xfrm>
        <a:graphic>
          <a:graphicData uri="http://schemas.openxmlformats.org/drawingml/2006/table">
            <a:tbl>
              <a:tblPr firstRow="1" firstCol="1" bandRow="1"/>
              <a:tblGrid>
                <a:gridCol w="872762"/>
                <a:gridCol w="6040006"/>
              </a:tblGrid>
              <a:tr h="2356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PI.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PI.</a:t>
                      </a: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PREVENCIJA </a:t>
                      </a: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OVISNOSTI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PI.A</a:t>
                      </a:r>
                      <a:r>
                        <a:rPr lang="hr-H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Projekti prevencije ovisnosti </a:t>
                      </a:r>
                      <a:r>
                        <a:rPr lang="hr-HR" sz="16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(Ministarstvo zdravstva i Ministarstvo za demografiju, obitelj, mlade i socijalnu politiku)</a:t>
                      </a: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PI.B</a:t>
                      </a:r>
                      <a:r>
                        <a:rPr lang="hr-H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Projekti za sigurnija noćna okruženja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r-HR" sz="16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Ured za suzbijanje zlouporabe droga</a:t>
                      </a:r>
                      <a:r>
                        <a:rPr lang="hr-H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PI.C</a:t>
                      </a:r>
                      <a:r>
                        <a:rPr lang="hr-H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Projekti prevencije ovisnosti koji su u skladu s Europskim standardima za kvalitetnu prevenciju zlouporabe droga (EDPQS) </a:t>
                      </a: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r-HR" sz="16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Ured za suzbijanje zlouporabe droga</a:t>
                      </a:r>
                      <a:r>
                        <a:rPr lang="hr-HR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PII.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PII. </a:t>
                      </a: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RESOCIJALIZACIJA OVISNIKA 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r-HR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Ured za suzbijanje zlouporabe droga, Ministarstvo</a:t>
                      </a:r>
                      <a:r>
                        <a:rPr lang="hr-HR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za demografiju, obitelj, mlade i socijalnu </a:t>
                      </a:r>
                      <a:r>
                        <a:rPr lang="hr-HR" sz="16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politiku, Ministarstvo zdravstva</a:t>
                      </a:r>
                      <a:r>
                        <a:rPr lang="hr-H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1600" b="1" dirty="0" smtClean="0">
                <a:solidFill>
                  <a:srgbClr val="A50021"/>
                </a:solidFill>
                <a:latin typeface="Verdana" pitchFamily="34" charset="0"/>
              </a:rPr>
              <a:t/>
            </a:r>
            <a:br>
              <a:rPr lang="hr-HR" sz="1600" b="1" dirty="0" smtClean="0">
                <a:solidFill>
                  <a:srgbClr val="A50021"/>
                </a:solidFill>
                <a:latin typeface="Verdana" pitchFamily="34" charset="0"/>
              </a:rPr>
            </a:br>
            <a:r>
              <a:rPr lang="hr-HR" sz="2000" b="1" dirty="0" smtClean="0">
                <a:solidFill>
                  <a:srgbClr val="A50021"/>
                </a:solidFill>
              </a:rPr>
              <a:t>PLANIRANI IZNOSI I UKUPNA VRIJEDNOST NATJEČAJA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marL="371475" indent="-285750" algn="just" eaLnBrk="1" hangingPunct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endParaRPr lang="hr-HR" altLang="sr-Latn-RS" sz="1800" b="1" dirty="0" smtClean="0">
              <a:latin typeface="Calibri" panose="020F0502020204030204" pitchFamily="34" charset="0"/>
            </a:endParaRP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altLang="sr-Latn-RS" sz="1400" b="1" dirty="0" smtClean="0"/>
              <a:t>Ukupna planirana vrijednost Natječaja </a:t>
            </a:r>
            <a:r>
              <a:rPr lang="hr-HR" altLang="sr-Latn-RS" sz="1400" b="1" dirty="0" smtClean="0">
                <a:solidFill>
                  <a:srgbClr val="C00000"/>
                </a:solidFill>
              </a:rPr>
              <a:t>4.600.000,00 kuna</a:t>
            </a:r>
          </a:p>
          <a:p>
            <a:pPr marL="371475" indent="-285750" algn="just" eaLnBrk="1" hangingPunct="1">
              <a:buFontTx/>
              <a:buChar char="-"/>
              <a:defRPr/>
            </a:pPr>
            <a:r>
              <a:rPr lang="hr-HR" sz="14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Projekti </a:t>
            </a:r>
            <a:r>
              <a:rPr lang="hr-H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prevencije ovisnosti </a:t>
            </a:r>
            <a:r>
              <a:rPr lang="hr-HR" sz="1400" i="1" dirty="0"/>
              <a:t>(zajednička sredstva MDOMSP, MZ i Ured) </a:t>
            </a:r>
            <a:r>
              <a:rPr lang="hr-HR" sz="1400" b="1" i="1" dirty="0" smtClean="0">
                <a:solidFill>
                  <a:srgbClr val="FF0000"/>
                </a:solidFill>
              </a:rPr>
              <a:t>3.000.000,00 kuna</a:t>
            </a:r>
            <a:endParaRPr lang="hr-HR" sz="1400" i="1" dirty="0" smtClean="0">
              <a:solidFill>
                <a:srgbClr val="FF0000"/>
              </a:solidFill>
            </a:endParaRPr>
          </a:p>
          <a:p>
            <a:pPr marL="371475" indent="-285750" algn="just" eaLnBrk="1" hangingPunct="1">
              <a:buFontTx/>
              <a:buChar char="-"/>
              <a:defRPr/>
            </a:pPr>
            <a:r>
              <a:rPr lang="hr-HR" sz="14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Projekti </a:t>
            </a:r>
            <a:r>
              <a:rPr lang="hr-H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resocijalizacije ovisnika</a:t>
            </a:r>
            <a:r>
              <a:rPr lang="hr-HR" sz="1400" i="1" dirty="0"/>
              <a:t> (zajednička sredstva </a:t>
            </a:r>
            <a:r>
              <a:rPr lang="hr-HR" sz="1400" i="1" dirty="0" smtClean="0"/>
              <a:t>MDOMSP, MZ </a:t>
            </a:r>
            <a:r>
              <a:rPr lang="hr-HR" sz="1400" i="1" dirty="0"/>
              <a:t>i Ured</a:t>
            </a:r>
            <a:r>
              <a:rPr lang="hr-HR" sz="1400" i="1" dirty="0" smtClean="0"/>
              <a:t>)</a:t>
            </a:r>
            <a:r>
              <a:rPr lang="hr-HR" sz="1400" b="1" dirty="0">
                <a:solidFill>
                  <a:srgbClr val="C00000"/>
                </a:solidFill>
              </a:rPr>
              <a:t> </a:t>
            </a:r>
            <a:r>
              <a:rPr lang="hr-HR" sz="1400" b="1" dirty="0" smtClean="0">
                <a:solidFill>
                  <a:srgbClr val="C00000"/>
                </a:solidFill>
              </a:rPr>
              <a:t> </a:t>
            </a:r>
            <a:r>
              <a:rPr lang="hr-HR" sz="1400" b="1" i="1" dirty="0" smtClean="0">
                <a:solidFill>
                  <a:srgbClr val="FF0000"/>
                </a:solidFill>
              </a:rPr>
              <a:t>1.600.000,00 </a:t>
            </a:r>
            <a:r>
              <a:rPr lang="hr-HR" sz="1400" b="1" i="1" dirty="0">
                <a:solidFill>
                  <a:srgbClr val="FF0000"/>
                </a:solidFill>
              </a:rPr>
              <a:t>kuna </a:t>
            </a:r>
            <a:endParaRPr lang="hr-HR" sz="1400" b="1" i="1" dirty="0" smtClean="0">
              <a:solidFill>
                <a:srgbClr val="FF0000"/>
              </a:solidFill>
            </a:endParaRPr>
          </a:p>
          <a:p>
            <a:pPr marL="85725" indent="0" algn="just" eaLnBrk="1" hangingPunct="1">
              <a:buNone/>
              <a:defRPr/>
            </a:pPr>
            <a:endParaRPr lang="hr-HR" sz="1400" dirty="0"/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altLang="sr-Latn-RS" sz="1400" dirty="0" smtClean="0"/>
              <a:t>Sredstva Ureda (</a:t>
            </a:r>
            <a:r>
              <a:rPr lang="hr-HR" altLang="sr-Latn-RS" sz="1400" b="1" dirty="0" smtClean="0"/>
              <a:t>1.800.000,00 kn), </a:t>
            </a:r>
            <a:r>
              <a:rPr lang="hr-HR" altLang="sr-Latn-RS" sz="1400" dirty="0" smtClean="0"/>
              <a:t>Ministarstva zdravstva </a:t>
            </a:r>
            <a:r>
              <a:rPr lang="hr-HR" altLang="sr-Latn-RS" sz="1400" b="1" dirty="0" smtClean="0"/>
              <a:t>(800.000,00 kn) </a:t>
            </a:r>
            <a:r>
              <a:rPr lang="hr-HR" altLang="sr-Latn-RS" sz="1400" dirty="0" smtClean="0"/>
              <a:t>i Ministarstva za demografiju, obitelj, mlade i socijalnu politiku </a:t>
            </a:r>
            <a:r>
              <a:rPr lang="hr-HR" altLang="sr-Latn-RS" sz="1400" b="1" dirty="0" smtClean="0"/>
              <a:t>(2</a:t>
            </a:r>
            <a:r>
              <a:rPr lang="hr-HR" sz="1400" b="1" dirty="0" smtClean="0"/>
              <a:t>.000.000,00 kuna</a:t>
            </a:r>
            <a:r>
              <a:rPr lang="hr-HR" altLang="sr-Latn-RS" sz="1400" b="1" dirty="0" smtClean="0"/>
              <a:t>)</a:t>
            </a:r>
          </a:p>
          <a:p>
            <a:pPr marL="85725" indent="0" algn="just" eaLnBrk="1" hangingPunct="1">
              <a:buNone/>
              <a:defRPr/>
            </a:pPr>
            <a:endParaRPr lang="hr-HR" altLang="sr-Latn-RS" sz="1400" b="1" dirty="0">
              <a:solidFill>
                <a:srgbClr val="92D050"/>
              </a:solidFill>
            </a:endParaRP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cs typeface="Times New Roman" panose="02020603050405020304" pitchFamily="18" charset="0"/>
              </a:rPr>
              <a:t>F</a:t>
            </a:r>
            <a:r>
              <a:rPr lang="hr-HR" sz="1400" dirty="0" smtClean="0">
                <a:cs typeface="Times New Roman" panose="02020603050405020304" pitchFamily="18" charset="0"/>
              </a:rPr>
              <a:t>inancirat će se do 30 projekata u maksimalnom iznosu od 150.000,00 kuna po projektu / za </a:t>
            </a:r>
            <a:r>
              <a:rPr lang="hr-H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Projekte </a:t>
            </a:r>
            <a:r>
              <a:rPr lang="hr-HR" sz="1400" dirty="0">
                <a:ea typeface="Calibri" panose="020F0502020204030204" pitchFamily="34" charset="0"/>
                <a:cs typeface="Times New Roman" panose="02020603050405020304" pitchFamily="18" charset="0"/>
              </a:rPr>
              <a:t>prevencije ovisnosti koji su u skladu s Europskim standardima za kvalitetnu prevenciju zlouporabe droga (EDPQS</a:t>
            </a:r>
            <a:r>
              <a:rPr lang="hr-H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r-HR" sz="1400" dirty="0">
                <a:cs typeface="Times New Roman" panose="02020603050405020304" pitchFamily="18" charset="0"/>
              </a:rPr>
              <a:t>u maksimalnom iznosu od </a:t>
            </a:r>
            <a:r>
              <a:rPr lang="hr-HR" sz="1400" dirty="0" smtClean="0">
                <a:cs typeface="Times New Roman" panose="02020603050405020304" pitchFamily="18" charset="0"/>
              </a:rPr>
              <a:t>200.000,00 </a:t>
            </a:r>
            <a:r>
              <a:rPr lang="hr-HR" sz="1400" dirty="0">
                <a:cs typeface="Times New Roman" panose="02020603050405020304" pitchFamily="18" charset="0"/>
              </a:rPr>
              <a:t>kuna po </a:t>
            </a:r>
            <a:r>
              <a:rPr lang="hr-HR" sz="1400" dirty="0" smtClean="0">
                <a:cs typeface="Times New Roman" panose="02020603050405020304" pitchFamily="18" charset="0"/>
              </a:rPr>
              <a:t>projektu</a:t>
            </a:r>
          </a:p>
          <a:p>
            <a:pPr marL="85725" indent="0" algn="just" eaLnBrk="1" hangingPunct="1">
              <a:buNone/>
              <a:defRPr/>
            </a:pPr>
            <a:endParaRPr lang="hr-HR" sz="1400" dirty="0" smtClean="0"/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 smtClean="0"/>
              <a:t>Jedna </a:t>
            </a:r>
            <a:r>
              <a:rPr lang="hr-HR" sz="1400" dirty="0"/>
              <a:t>udruga može prijaviti najviše </a:t>
            </a:r>
            <a:r>
              <a:rPr lang="hr-HR" sz="1400" dirty="0" smtClean="0"/>
              <a:t>dva projekta </a:t>
            </a:r>
            <a:r>
              <a:rPr lang="hr-HR" sz="1400" dirty="0"/>
              <a:t>u jednom od prioritetnih područja </a:t>
            </a:r>
            <a:r>
              <a:rPr lang="hr-HR" sz="1400" dirty="0" smtClean="0"/>
              <a:t>vodeći </a:t>
            </a:r>
            <a:r>
              <a:rPr lang="hr-HR" sz="1400" dirty="0"/>
              <a:t>računa da ista udruga na ovaj zajednički natječaj može prijaviti </a:t>
            </a:r>
            <a:r>
              <a:rPr lang="hr-HR" sz="1400" dirty="0">
                <a:solidFill>
                  <a:srgbClr val="C00000"/>
                </a:solidFill>
              </a:rPr>
              <a:t>najviše </a:t>
            </a:r>
            <a:r>
              <a:rPr lang="hr-HR" sz="1400" dirty="0" smtClean="0">
                <a:solidFill>
                  <a:srgbClr val="C00000"/>
                </a:solidFill>
              </a:rPr>
              <a:t>3 projekta.</a:t>
            </a:r>
          </a:p>
          <a:p>
            <a:pPr marL="85725" indent="0" algn="just" eaLnBrk="1" hangingPunct="1">
              <a:buNone/>
              <a:defRPr/>
            </a:pPr>
            <a:endParaRPr lang="hr-HR" sz="14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i="1" dirty="0"/>
              <a:t>P</a:t>
            </a:r>
            <a:r>
              <a:rPr lang="hr-HR" sz="1400" i="1" dirty="0" smtClean="0"/>
              <a:t>o </a:t>
            </a:r>
            <a:r>
              <a:rPr lang="hr-HR" sz="1400" i="1" dirty="0"/>
              <a:t>ovom </a:t>
            </a:r>
            <a:r>
              <a:rPr lang="hr-HR" sz="1400" i="1" dirty="0" smtClean="0"/>
              <a:t>Natječaju financirat će se jednogodišnji </a:t>
            </a:r>
            <a:r>
              <a:rPr lang="hr-HR" sz="1400" i="1" dirty="0"/>
              <a:t>projekti koji traju od </a:t>
            </a:r>
            <a:r>
              <a:rPr lang="hr-HR" sz="1400" b="1" i="1" dirty="0"/>
              <a:t>1. rujna 2017. do 1. rujna 2018. godine</a:t>
            </a:r>
            <a:r>
              <a:rPr lang="hr-HR" sz="1400" i="1" dirty="0"/>
              <a:t>, s tim </a:t>
            </a:r>
            <a:r>
              <a:rPr lang="hr-HR" sz="1400" i="1" dirty="0" smtClean="0"/>
              <a:t>ako se prijavljuje projekt koji je ostvario </a:t>
            </a:r>
            <a:r>
              <a:rPr lang="hr-HR" sz="1400" i="1" dirty="0"/>
              <a:t>financijsku potporu po natječaju iz 2016., financijska </a:t>
            </a:r>
            <a:r>
              <a:rPr lang="hr-HR" sz="1400" i="1" dirty="0" smtClean="0"/>
              <a:t>sredstva se </a:t>
            </a:r>
            <a:r>
              <a:rPr lang="hr-HR" sz="1400" i="1" dirty="0"/>
              <a:t>mogu tražiti tek za aktivnosti </a:t>
            </a:r>
            <a:r>
              <a:rPr lang="hr-HR" sz="1400" i="1" dirty="0" smtClean="0"/>
              <a:t>koje se </a:t>
            </a:r>
            <a:r>
              <a:rPr lang="hr-HR" sz="1400" i="1" dirty="0"/>
              <a:t>provode od studenog 2017. osim ako se ne radi o novim aktivnostima ili aktivnostima koja nisu obuhvaćena u projektu iz 2016. godine.</a:t>
            </a: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endParaRPr lang="hr-HR" sz="14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hr-HR" sz="1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 algn="just" eaLnBrk="1" hangingPunct="1">
              <a:buClr>
                <a:srgbClr val="FF0000"/>
              </a:buClr>
              <a:buFontTx/>
              <a:buNone/>
              <a:defRPr/>
            </a:pPr>
            <a:endParaRPr lang="hr-HR" altLang="sr-Latn-R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 algn="just" eaLnBrk="1" hangingPunct="1">
              <a:buClr>
                <a:srgbClr val="FF0000"/>
              </a:buClr>
              <a:buFontTx/>
              <a:buNone/>
              <a:defRPr/>
            </a:pPr>
            <a:endParaRPr lang="hr-HR" altLang="sr-Latn-RS" sz="1800" b="1" dirty="0" smtClean="0">
              <a:latin typeface="Calibri" panose="020F0502020204030204" pitchFamily="34" charset="0"/>
            </a:endParaRPr>
          </a:p>
          <a:p>
            <a:pPr marL="85725" indent="0" eaLnBrk="1" hangingPunct="1">
              <a:buFontTx/>
              <a:buNone/>
              <a:defRPr/>
            </a:pPr>
            <a:endParaRPr lang="hr-HR" altLang="sr-Latn-RS" sz="1800" b="1" dirty="0">
              <a:latin typeface="Calibri" panose="020F0502020204030204" pitchFamily="34" charset="0"/>
            </a:endParaRPr>
          </a:p>
          <a:p>
            <a:pPr marL="85725" indent="0" eaLnBrk="1" hangingPunct="1">
              <a:buFontTx/>
              <a:buNone/>
              <a:defRPr/>
            </a:pPr>
            <a:endParaRPr lang="hr-HR" altLang="sr-Latn-RS" sz="1800" b="1" dirty="0" smtClean="0">
              <a:latin typeface="Calibri" panose="020F0502020204030204" pitchFamily="34" charset="0"/>
            </a:endParaRPr>
          </a:p>
          <a:p>
            <a:pPr marL="85725" indent="0" eaLnBrk="1" hangingPunct="1">
              <a:buFontTx/>
              <a:buNone/>
              <a:defRPr/>
            </a:pPr>
            <a:endParaRPr lang="hr-HR" altLang="sr-Latn-RS" sz="1800" b="1" dirty="0" smtClean="0">
              <a:latin typeface="Verdana" panose="020B0604030504040204" pitchFamily="34" charset="0"/>
            </a:endParaRPr>
          </a:p>
          <a:p>
            <a:pPr marL="265113" lvl="1" indent="0" eaLnBrk="1" hangingPunct="1">
              <a:buFontTx/>
              <a:buNone/>
              <a:defRPr/>
            </a:pPr>
            <a:endParaRPr lang="hr-HR" altLang="sr-Latn-RS" sz="1800" b="1" dirty="0" smtClean="0">
              <a:latin typeface="Verdana" panose="020B0604030504040204" pitchFamily="34" charset="0"/>
            </a:endParaRPr>
          </a:p>
          <a:p>
            <a:pPr marL="265113" lvl="1" indent="0" eaLnBrk="1" hangingPunct="1">
              <a:buFontTx/>
              <a:buNone/>
              <a:defRPr/>
            </a:pPr>
            <a:r>
              <a:rPr lang="hr-HR" altLang="sr-Latn-RS" sz="1400" dirty="0" smtClean="0"/>
              <a:t>.</a:t>
            </a:r>
            <a:r>
              <a:rPr lang="en-US" altLang="sr-Latn-RS" dirty="0" smtClean="0"/>
              <a:t> </a:t>
            </a:r>
            <a:endParaRPr lang="hr-HR" altLang="sr-Latn-RS" dirty="0" smtClean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613275" y="242888"/>
            <a:ext cx="2222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1200">
                <a:latin typeface="Calibri" pitchFamily="34" charset="0"/>
                <a:cs typeface="Times New Roman" pitchFamily="18" charset="0"/>
              </a:rPr>
              <a:t>.</a:t>
            </a:r>
            <a:endParaRPr lang="hr-HR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4460875" y="90488"/>
            <a:ext cx="2222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1200">
                <a:latin typeface="Calibri" pitchFamily="34" charset="0"/>
                <a:cs typeface="Times New Roman" pitchFamily="18" charset="0"/>
              </a:rPr>
              <a:t>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3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</a:rPr>
              <a:t>PROVEDBA NATJEČAJA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753"/>
            <a:ext cx="8229600" cy="482453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600" dirty="0" smtClean="0"/>
              <a:t>Prijave na Natječaj podnosit će se Regionalnim zakladama</a:t>
            </a:r>
          </a:p>
          <a:p>
            <a:pPr marL="0" indent="0" algn="just" eaLnBrk="1" hangingPunct="1">
              <a:buNone/>
              <a:defRPr/>
            </a:pPr>
            <a:endParaRPr lang="hr-HR" sz="16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600" dirty="0" smtClean="0"/>
              <a:t>Objedinjeni natječaj ove godine provest će se po prvi puta prema potpunom </a:t>
            </a:r>
            <a:r>
              <a:rPr lang="hr-HR" sz="1600" dirty="0" smtClean="0">
                <a:solidFill>
                  <a:srgbClr val="C00000"/>
                </a:solidFill>
              </a:rPr>
              <a:t>decentraliziranom modelu. </a:t>
            </a:r>
          </a:p>
          <a:p>
            <a:pPr marL="0" indent="0" algn="just" eaLnBrk="1" hangingPunct="1">
              <a:buNone/>
              <a:defRPr/>
            </a:pPr>
            <a:endParaRPr lang="hr-HR" sz="16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600" dirty="0" smtClean="0"/>
              <a:t>Regionalne zaklade; </a:t>
            </a:r>
            <a:r>
              <a:rPr lang="hr-HR" sz="1600" dirty="0"/>
              <a:t>zaprimanje prijava, komisijsko otvaranje prijava na natječaj i provjera formalnih uvjeta, unos prijave u program Potpora </a:t>
            </a:r>
            <a:r>
              <a:rPr lang="hr-HR" sz="1600" dirty="0" smtClean="0"/>
              <a:t>plus</a:t>
            </a:r>
            <a:r>
              <a:rPr lang="hr-HR" sz="1600" dirty="0"/>
              <a:t>;</a:t>
            </a:r>
            <a:r>
              <a:rPr lang="hr-HR" sz="1600" dirty="0" smtClean="0"/>
              <a:t> </a:t>
            </a:r>
            <a:r>
              <a:rPr lang="hr-HR" sz="1600" dirty="0" smtClean="0"/>
              <a:t>Regionalna </a:t>
            </a:r>
            <a:r>
              <a:rPr lang="hr-HR" sz="1600" dirty="0" smtClean="0"/>
              <a:t>zaklada Zamah i Slagalica </a:t>
            </a:r>
            <a:r>
              <a:rPr lang="hr-HR" sz="1600" dirty="0" smtClean="0">
                <a:solidFill>
                  <a:srgbClr val="C00000"/>
                </a:solidFill>
              </a:rPr>
              <a:t>procjena projekata </a:t>
            </a:r>
            <a:r>
              <a:rPr lang="hr-HR" sz="1600" dirty="0" smtClean="0"/>
              <a:t>te vođenje administracije natječaja do donošenja Odluke o financiranju projekta</a:t>
            </a:r>
          </a:p>
          <a:p>
            <a:pPr marL="0" indent="0" algn="just" eaLnBrk="1" hangingPunct="1">
              <a:buNone/>
              <a:defRPr/>
            </a:pPr>
            <a:endParaRPr lang="hr-HR" sz="16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600" dirty="0" smtClean="0"/>
              <a:t>Regionalne </a:t>
            </a:r>
            <a:r>
              <a:rPr lang="hr-HR" sz="1600" dirty="0" smtClean="0"/>
              <a:t>zaklade Zamah i Slagalica </a:t>
            </a:r>
            <a:r>
              <a:rPr lang="hr-HR" sz="1600" dirty="0"/>
              <a:t>imenuju Stručne radne skupine za procjenu prijavljenih </a:t>
            </a:r>
            <a:r>
              <a:rPr lang="hr-HR" sz="1600" dirty="0" smtClean="0"/>
              <a:t>projekata, na prijedlog Ureda i </a:t>
            </a:r>
            <a:r>
              <a:rPr lang="hr-HR" sz="1600" dirty="0"/>
              <a:t>ministarstava </a:t>
            </a:r>
            <a:r>
              <a:rPr lang="hr-HR" sz="1600" dirty="0" smtClean="0"/>
              <a:t>koja </a:t>
            </a:r>
            <a:r>
              <a:rPr lang="hr-HR" sz="1600" dirty="0"/>
              <a:t>sudjeluju u natječaju </a:t>
            </a:r>
            <a:endParaRPr lang="hr-HR" sz="1600" dirty="0" smtClean="0"/>
          </a:p>
          <a:p>
            <a:pPr marL="0" indent="0" algn="just" eaLnBrk="1" hangingPunct="1">
              <a:buNone/>
              <a:defRPr/>
            </a:pPr>
            <a:endParaRPr lang="hr-HR" sz="16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600" dirty="0" smtClean="0"/>
              <a:t>Za </a:t>
            </a:r>
            <a:r>
              <a:rPr lang="hr-HR" sz="1600" dirty="0"/>
              <a:t>svako prioritetno područje će se formirati jedna radna skupina za ocjenu </a:t>
            </a:r>
            <a:r>
              <a:rPr lang="hr-HR" sz="1600" dirty="0" smtClean="0"/>
              <a:t>projekata, </a:t>
            </a:r>
            <a:r>
              <a:rPr lang="hr-HR" sz="1600" dirty="0"/>
              <a:t>a ista može imati više </a:t>
            </a:r>
            <a:r>
              <a:rPr lang="hr-HR" sz="1600" dirty="0" smtClean="0"/>
              <a:t>podskupina</a:t>
            </a:r>
          </a:p>
          <a:p>
            <a:pPr marL="0" indent="0" algn="just" eaLnBrk="1" hangingPunct="1">
              <a:buNone/>
              <a:defRPr/>
            </a:pPr>
            <a:endParaRPr lang="hr-HR" sz="16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600" dirty="0" smtClean="0">
                <a:solidFill>
                  <a:srgbClr val="C00000"/>
                </a:solidFill>
              </a:rPr>
              <a:t>JEDNA </a:t>
            </a:r>
            <a:r>
              <a:rPr lang="hr-HR" sz="1600" dirty="0">
                <a:solidFill>
                  <a:srgbClr val="C00000"/>
                </a:solidFill>
              </a:rPr>
              <a:t>Odluka </a:t>
            </a:r>
            <a:r>
              <a:rPr lang="hr-HR" sz="1600" dirty="0"/>
              <a:t>o financiranju projekata iz svih </a:t>
            </a:r>
            <a:r>
              <a:rPr lang="hr-HR" sz="1600" dirty="0" smtClean="0"/>
              <a:t>prioritetnih područja</a:t>
            </a:r>
            <a:endParaRPr lang="hr-HR" sz="1600" dirty="0"/>
          </a:p>
          <a:p>
            <a:pPr algn="just" eaLnBrk="1" hangingPunct="1">
              <a:buFontTx/>
              <a:buNone/>
              <a:defRPr/>
            </a:pPr>
            <a:endParaRPr lang="hr-HR" altLang="sr-Latn-RS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777875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UVJETI PRIJAVE</a:t>
            </a:r>
          </a:p>
        </p:txBody>
      </p:sp>
      <p:sp>
        <p:nvSpPr>
          <p:cNvPr id="17411" name="Rezervirano mjesto sadržaja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400823"/>
          </a:xfrm>
        </p:spPr>
        <p:txBody>
          <a:bodyPr/>
          <a:lstStyle/>
          <a:p>
            <a:pPr algn="just"/>
            <a:r>
              <a:rPr lang="hr-HR" sz="1600" dirty="0" smtClean="0">
                <a:cs typeface="Arial" panose="020B0604020202020204" pitchFamily="34" charset="0"/>
              </a:rPr>
              <a:t>Na ovaj Natječaj pravo prijave imaju udruge koje su upisane u Registar udruga i </a:t>
            </a:r>
            <a:r>
              <a:rPr lang="hr-HR" sz="1600" b="1" dirty="0" smtClean="0">
                <a:cs typeface="Arial" panose="020B0604020202020204" pitchFamily="34" charset="0"/>
              </a:rPr>
              <a:t>najmanje 1 godinu</a:t>
            </a:r>
            <a:r>
              <a:rPr lang="hr-HR" sz="1600" dirty="0" smtClean="0">
                <a:cs typeface="Arial" panose="020B0604020202020204" pitchFamily="34" charset="0"/>
              </a:rPr>
              <a:t> djeluju u nekom od prioritetnih područja raspisanih Natječajem. </a:t>
            </a:r>
            <a:endParaRPr lang="hr-HR" sz="1600" dirty="0">
              <a:cs typeface="Arial" panose="020B0604020202020204" pitchFamily="34" charset="0"/>
            </a:endParaRPr>
          </a:p>
          <a:p>
            <a:pPr algn="just"/>
            <a:r>
              <a:rPr lang="hr-HR" sz="1600" dirty="0" smtClean="0">
                <a:cs typeface="Arial" panose="020B0604020202020204" pitchFamily="34" charset="0"/>
              </a:rPr>
              <a:t>Udruga projekt može prijaviti </a:t>
            </a:r>
            <a:r>
              <a:rPr lang="hr-HR" sz="1600" b="1" dirty="0" smtClean="0">
                <a:cs typeface="Arial" panose="020B0604020202020204" pitchFamily="34" charset="0"/>
              </a:rPr>
              <a:t>i u partnerstvu</a:t>
            </a:r>
            <a:r>
              <a:rPr lang="hr-HR" sz="1600" dirty="0" smtClean="0">
                <a:cs typeface="Arial" panose="020B0604020202020204" pitchFamily="34" charset="0"/>
              </a:rPr>
              <a:t> s drugim udrugama, socijalnim zadrugama, javnim ustanovama, jedinicama lokalne i područne (regionalne) samouprave te tijelima državne uprave</a:t>
            </a:r>
            <a:r>
              <a:rPr lang="hr-HR" sz="1600" dirty="0">
                <a:cs typeface="Arial" panose="020B0604020202020204" pitchFamily="34" charset="0"/>
              </a:rPr>
              <a:t> </a:t>
            </a:r>
            <a:r>
              <a:rPr lang="hr-HR" sz="1600" dirty="0" smtClean="0">
                <a:cs typeface="Arial" panose="020B0604020202020204" pitchFamily="34" charset="0"/>
              </a:rPr>
              <a:t>(partnerstvo s </a:t>
            </a:r>
            <a:r>
              <a:rPr lang="hr-HR" sz="1600" b="1" dirty="0" smtClean="0">
                <a:cs typeface="Arial" panose="020B0604020202020204" pitchFamily="34" charset="0"/>
              </a:rPr>
              <a:t>političkim strankama i vjerskim zajednicama nije dozvoljeno)</a:t>
            </a:r>
          </a:p>
          <a:p>
            <a:pPr algn="just"/>
            <a:r>
              <a:rPr lang="hr-HR" sz="1600" dirty="0" smtClean="0">
                <a:cs typeface="Arial" panose="020B0604020202020204" pitchFamily="34" charset="0"/>
              </a:rPr>
              <a:t>Udruga prijavljuje </a:t>
            </a:r>
            <a:r>
              <a:rPr lang="hr-HR" sz="1600" b="1" dirty="0" smtClean="0">
                <a:cs typeface="Arial" panose="020B0604020202020204" pitchFamily="34" charset="0"/>
              </a:rPr>
              <a:t>jedan zajednički projekt i jedan proračun </a:t>
            </a:r>
            <a:r>
              <a:rPr lang="hr-HR" sz="1600" dirty="0" smtClean="0">
                <a:cs typeface="Arial" panose="020B0604020202020204" pitchFamily="34" charset="0"/>
              </a:rPr>
              <a:t>bez obzira na vrstu i broj partnera u provedbi projekta.</a:t>
            </a:r>
          </a:p>
          <a:p>
            <a:pPr algn="just"/>
            <a:r>
              <a:rPr lang="hr-HR" sz="1600" dirty="0" smtClean="0">
                <a:cs typeface="Arial" panose="020B0604020202020204" pitchFamily="34" charset="0"/>
              </a:rPr>
              <a:t>Projekt se provodi u RH, </a:t>
            </a:r>
            <a:r>
              <a:rPr lang="hr-HR" sz="1600" b="1" dirty="0" smtClean="0">
                <a:cs typeface="Arial" panose="020B0604020202020204" pitchFamily="34" charset="0"/>
              </a:rPr>
              <a:t>prednost </a:t>
            </a:r>
            <a:r>
              <a:rPr lang="hr-HR" sz="1600" dirty="0"/>
              <a:t>na području tri i više jedinica lokalne samouprave u okviru jedne županije (gradovi i općine) odnosno gradskih četvrti Grada Zagreba</a:t>
            </a:r>
            <a:r>
              <a:rPr lang="hr-HR" sz="1600" dirty="0" smtClean="0"/>
              <a:t>.</a:t>
            </a:r>
            <a:endParaRPr lang="hr-HR" sz="1600" dirty="0" smtClean="0">
              <a:cs typeface="Arial" panose="020B0604020202020204" pitchFamily="34" charset="0"/>
            </a:endParaRPr>
          </a:p>
          <a:p>
            <a:pPr algn="just"/>
            <a:r>
              <a:rPr lang="hr-HR" sz="1600" dirty="0" smtClean="0">
                <a:cs typeface="Arial" panose="020B0604020202020204" pitchFamily="34" charset="0"/>
              </a:rPr>
              <a:t>Projektna prijava se dostavlja onoj </a:t>
            </a:r>
            <a:r>
              <a:rPr lang="hr-HR" sz="1600" b="1" dirty="0" smtClean="0">
                <a:cs typeface="Arial" panose="020B0604020202020204" pitchFamily="34" charset="0"/>
              </a:rPr>
              <a:t>regionalnoj zakladi koja pokriva područje na kojem se provodi većina projektnih aktivnosti</a:t>
            </a:r>
            <a:r>
              <a:rPr lang="hr-HR" sz="1600" dirty="0" smtClean="0">
                <a:cs typeface="Arial" panose="020B0604020202020204" pitchFamily="34" charset="0"/>
              </a:rPr>
              <a:t> ili ako se provodi na području cijele Republike Hrvatske prema sjedištu udruge.</a:t>
            </a:r>
          </a:p>
          <a:p>
            <a:pPr algn="just"/>
            <a:r>
              <a:rPr lang="hr-HR" sz="1600" dirty="0" smtClean="0">
                <a:cs typeface="Arial" panose="020B0604020202020204" pitchFamily="34" charset="0"/>
              </a:rPr>
              <a:t>Svi projekti koji se provode u školama i drugim odgojno-obrazovnim ustanovama moraju imati suglasnost Ministarstva znanosti</a:t>
            </a:r>
            <a:r>
              <a:rPr lang="hr-HR" sz="1600" dirty="0">
                <a:cs typeface="Arial" panose="020B0604020202020204" pitchFamily="34" charset="0"/>
              </a:rPr>
              <a:t> </a:t>
            </a:r>
            <a:r>
              <a:rPr lang="hr-HR" sz="1600" dirty="0" smtClean="0">
                <a:cs typeface="Arial" panose="020B0604020202020204" pitchFamily="34" charset="0"/>
              </a:rPr>
              <a:t> i obrazovanja  i mišljenje Agencije za odgoj i obrazovanje koje dostavljaju prije potpisivanja Ugovora. (ne starije od 3 godine)</a:t>
            </a:r>
          </a:p>
          <a:p>
            <a:pPr algn="just"/>
            <a:r>
              <a:rPr lang="hr-HR" sz="1600" dirty="0"/>
              <a:t>Obrasci potrebni za prijavu projekta, zajedno s uputama za </a:t>
            </a:r>
            <a:r>
              <a:rPr lang="hr-HR" sz="1600" dirty="0" smtClean="0"/>
              <a:t>prijavljivanje, bit </a:t>
            </a:r>
            <a:r>
              <a:rPr lang="hr-HR" sz="1600" dirty="0"/>
              <a:t>će dostupni  na mrežnim </a:t>
            </a:r>
            <a:r>
              <a:rPr lang="hr-HR" sz="1600" dirty="0" smtClean="0"/>
              <a:t>stranicama Ureda/ministarstava/regionalnih zaklada</a:t>
            </a:r>
          </a:p>
          <a:p>
            <a:pPr algn="just"/>
            <a:r>
              <a:rPr lang="hr-HR" sz="1600" dirty="0" smtClean="0"/>
              <a:t>Rok </a:t>
            </a:r>
            <a:r>
              <a:rPr lang="hr-HR" sz="1600" dirty="0"/>
              <a:t>za podnošenje prijava bit će </a:t>
            </a:r>
            <a:r>
              <a:rPr lang="hr-HR" sz="1600" b="1" dirty="0"/>
              <a:t>30 dana </a:t>
            </a:r>
            <a:r>
              <a:rPr lang="hr-HR" sz="1600" dirty="0"/>
              <a:t>od dana objave Natječaj</a:t>
            </a:r>
            <a:r>
              <a:rPr lang="hr-HR" sz="1400" dirty="0"/>
              <a:t>a.</a:t>
            </a:r>
          </a:p>
          <a:p>
            <a:pPr algn="just"/>
            <a:endParaRPr lang="hr-HR" sz="1400" dirty="0" smtClean="0"/>
          </a:p>
          <a:p>
            <a:pPr algn="just"/>
            <a:endParaRPr lang="hr-H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2794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468313" y="-19049"/>
            <a:ext cx="8229600" cy="927770"/>
          </a:xfrm>
        </p:spPr>
        <p:txBody>
          <a:bodyPr/>
          <a:lstStyle/>
          <a:p>
            <a:r>
              <a:rPr lang="hr-HR" b="1" dirty="0" smtClean="0">
                <a:solidFill>
                  <a:srgbClr val="A50021"/>
                </a:solidFill>
                <a:latin typeface="Verdana" pitchFamily="34" charset="0"/>
              </a:rPr>
              <a:t> </a:t>
            </a:r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>
          <a:xfrm>
            <a:off x="395288" y="836712"/>
            <a:ext cx="8291512" cy="5544616"/>
          </a:xfrm>
        </p:spPr>
        <p:txBody>
          <a:bodyPr/>
          <a:lstStyle/>
          <a:p>
            <a:r>
              <a:rPr lang="hr-HR" sz="1400" b="1" u="sng" dirty="0" smtClean="0"/>
              <a:t>PI.A  </a:t>
            </a:r>
            <a:r>
              <a:rPr lang="hr-HR" sz="1400" b="1" u="sng" dirty="0"/>
              <a:t>PROJEKTI PREVENCIJE </a:t>
            </a:r>
            <a:r>
              <a:rPr lang="hr-HR" sz="1400" b="1" u="sng" dirty="0" smtClean="0"/>
              <a:t>OVISNOSTI (usmjereni na sve oblike ovisnosti i ponašajne ovisnosti)</a:t>
            </a:r>
          </a:p>
          <a:p>
            <a:r>
              <a:rPr lang="hr-HR" sz="1400" b="1" u="sng" dirty="0"/>
              <a:t>PI.A1.</a:t>
            </a:r>
            <a:r>
              <a:rPr lang="hr-HR" sz="1400" b="1" dirty="0"/>
              <a:t>  Projekti univerzalne </a:t>
            </a:r>
            <a:r>
              <a:rPr lang="hr-HR" sz="1400" b="1" dirty="0" smtClean="0"/>
              <a:t>prevencije</a:t>
            </a:r>
          </a:p>
          <a:p>
            <a:pPr marL="0" indent="0" algn="just">
              <a:buNone/>
            </a:pPr>
            <a:r>
              <a:rPr lang="hr-HR" sz="1400" i="1" dirty="0"/>
              <a:t>Usmjereni su na opću populaciju (cijelu populacijsku grupu) koja nije identificirana na osnovi individualnog rizika (učenici, roditelji, lokalna zajednica). Ove se intervencije fokusiraju na razvoj vještina i normi, percepcije normi i interakcije s vršnjacima i </a:t>
            </a:r>
            <a:r>
              <a:rPr lang="hr-HR" sz="1400" i="1" dirty="0" smtClean="0"/>
              <a:t>društvom.</a:t>
            </a:r>
            <a:endParaRPr lang="hr-HR" sz="1400" i="1" dirty="0"/>
          </a:p>
          <a:p>
            <a:pPr marL="0" indent="0" algn="just">
              <a:buNone/>
            </a:pPr>
            <a:r>
              <a:rPr lang="hr-HR" sz="1400" i="1" dirty="0" smtClean="0"/>
              <a:t> </a:t>
            </a:r>
            <a:r>
              <a:rPr lang="hr-HR" sz="1400" dirty="0">
                <a:solidFill>
                  <a:srgbClr val="C00000"/>
                </a:solidFill>
              </a:rPr>
              <a:t>U ovom </a:t>
            </a:r>
            <a:r>
              <a:rPr lang="hr-HR" sz="1400" dirty="0" smtClean="0">
                <a:solidFill>
                  <a:srgbClr val="C00000"/>
                </a:solidFill>
              </a:rPr>
              <a:t>prioritetu</a:t>
            </a:r>
            <a:r>
              <a:rPr lang="hr-HR" sz="1400" i="1" dirty="0" smtClean="0">
                <a:solidFill>
                  <a:srgbClr val="C00000"/>
                </a:solidFill>
              </a:rPr>
              <a:t> </a:t>
            </a:r>
            <a:r>
              <a:rPr lang="hr-HR" sz="1400" dirty="0">
                <a:solidFill>
                  <a:srgbClr val="C00000"/>
                </a:solidFill>
              </a:rPr>
              <a:t>mogu se prijavljivati</a:t>
            </a:r>
            <a:r>
              <a:rPr lang="hr-HR" sz="1400" b="1" dirty="0">
                <a:solidFill>
                  <a:srgbClr val="C00000"/>
                </a:solidFill>
              </a:rPr>
              <a:t> i inovativni projekti</a:t>
            </a:r>
            <a:r>
              <a:rPr lang="hr-HR" sz="1400" dirty="0">
                <a:solidFill>
                  <a:srgbClr val="C00000"/>
                </a:solidFill>
              </a:rPr>
              <a:t> </a:t>
            </a:r>
            <a:endParaRPr lang="hr-HR" sz="1400" i="1" dirty="0" smtClean="0">
              <a:solidFill>
                <a:srgbClr val="C00000"/>
              </a:solidFill>
            </a:endParaRPr>
          </a:p>
          <a:p>
            <a:r>
              <a:rPr lang="hr-HR" sz="1400" b="1" u="sng" dirty="0"/>
              <a:t>PI.A2.</a:t>
            </a:r>
            <a:r>
              <a:rPr lang="hr-HR" sz="1400" b="1" dirty="0"/>
              <a:t>  Projekti selektivne prevencije</a:t>
            </a:r>
            <a:r>
              <a:rPr lang="hr-HR" sz="1400" b="1" i="1" dirty="0"/>
              <a:t> </a:t>
            </a:r>
            <a:endParaRPr lang="hr-HR" sz="1400" b="1" i="1" dirty="0" smtClean="0"/>
          </a:p>
          <a:p>
            <a:pPr marL="0" indent="0" algn="just">
              <a:buNone/>
            </a:pPr>
            <a:r>
              <a:rPr lang="hr-HR" sz="1400" i="1" dirty="0"/>
              <a:t>Selektivne preventivne intervencije namijenjene su ranjivim skupinama, obiteljima ili zajednicama, koje su temeljem svojih obilježja </a:t>
            </a:r>
            <a:r>
              <a:rPr lang="hr-HR" sz="1400" i="1" dirty="0" smtClean="0"/>
              <a:t>u </a:t>
            </a:r>
            <a:r>
              <a:rPr lang="hr-HR" sz="1400" i="1" dirty="0"/>
              <a:t>pojačanom riziku za razvoj problema ovisnosti. Ove intervencije usmjerene su na unaprjeđenje vještina nošenja s izazovima života, kao i na poboljšanje društvenih </a:t>
            </a:r>
            <a:r>
              <a:rPr lang="hr-HR" sz="1400" i="1" dirty="0" smtClean="0"/>
              <a:t>uvjeta.</a:t>
            </a:r>
          </a:p>
          <a:p>
            <a:pPr marL="0" indent="0" algn="just">
              <a:buNone/>
            </a:pPr>
            <a:r>
              <a:rPr lang="hr-HR" sz="1400" dirty="0">
                <a:solidFill>
                  <a:srgbClr val="C00000"/>
                </a:solidFill>
              </a:rPr>
              <a:t>obavezno se provode u partnerstvu s javnim ustanovama socijalne skrbi i drugim ustanovama</a:t>
            </a:r>
          </a:p>
          <a:p>
            <a:r>
              <a:rPr lang="hr-HR" sz="1400" b="1" u="sng" dirty="0"/>
              <a:t>PI.A3.</a:t>
            </a:r>
            <a:r>
              <a:rPr lang="hr-HR" sz="1400" b="1" dirty="0"/>
              <a:t>  Projekti indicirane prevencije </a:t>
            </a:r>
            <a:r>
              <a:rPr lang="hr-HR" sz="1400" b="1" dirty="0" smtClean="0"/>
              <a:t>ovisnosti</a:t>
            </a:r>
          </a:p>
          <a:p>
            <a:pPr marL="0" indent="0" algn="just">
              <a:buNone/>
            </a:pPr>
            <a:r>
              <a:rPr lang="hr-HR" sz="1400" i="1" dirty="0"/>
              <a:t>Indicirane preventivne intervencije usmjerene su na ranjive pojedince kroz jačanje vještina nošenja s individualnim osjetljivostima visokorizičnih pojedinaca koji pokazuju znakove/simptome ili imaju predispozicije za razvoj ovisnosti u kasnijem životu, kao što su npr. poremećaji mentalnog zdravlja, školski neuspjeh, asocijalno/agresivno ponašanje i </a:t>
            </a:r>
            <a:r>
              <a:rPr lang="hr-HR" sz="1400" i="1" dirty="0" smtClean="0"/>
              <a:t>slično. </a:t>
            </a:r>
          </a:p>
          <a:p>
            <a:pPr marL="0" indent="0" algn="just">
              <a:buNone/>
            </a:pPr>
            <a:r>
              <a:rPr lang="hr-HR" sz="1400" i="1" dirty="0">
                <a:solidFill>
                  <a:srgbClr val="C00000"/>
                </a:solidFill>
              </a:rPr>
              <a:t>obavezno se provode u partnerstvu s javnim ustanovama socijalne skrbi i drugim ustanovama</a:t>
            </a:r>
          </a:p>
          <a:p>
            <a:r>
              <a:rPr lang="hr-HR" sz="1400" b="1" u="sng" dirty="0"/>
              <a:t>PI.A4.</a:t>
            </a:r>
            <a:r>
              <a:rPr lang="hr-HR" sz="1400" b="1" dirty="0"/>
              <a:t>  Strategije okruženja</a:t>
            </a:r>
          </a:p>
          <a:p>
            <a:pPr marL="0" indent="0" algn="just">
              <a:buNone/>
            </a:pPr>
            <a:r>
              <a:rPr lang="hr-HR" sz="1400" i="1" dirty="0"/>
              <a:t>Strategije okruženja su intervencije koje su usmjerene na mijenjanje socijalnog, fizičkog i ekonomskog </a:t>
            </a:r>
            <a:r>
              <a:rPr lang="hr-HR" sz="1400" i="1" dirty="0" smtClean="0"/>
              <a:t>kontekst a </a:t>
            </a:r>
            <a:r>
              <a:rPr lang="hr-HR" sz="1400" i="1" dirty="0"/>
              <a:t>temeljem čega se utječe na mijenjanje ljudskog ponašanja</a:t>
            </a:r>
            <a:r>
              <a:rPr lang="hr-HR" sz="1400" i="1" dirty="0" smtClean="0"/>
              <a:t>.</a:t>
            </a:r>
            <a:r>
              <a:rPr lang="hr-HR" sz="1400" dirty="0"/>
              <a:t> </a:t>
            </a:r>
            <a:endParaRPr lang="hr-HR" sz="1400" dirty="0" smtClean="0"/>
          </a:p>
          <a:p>
            <a:pPr marL="0" indent="0" algn="just">
              <a:buNone/>
            </a:pPr>
            <a:r>
              <a:rPr lang="hr-HR" sz="1400" dirty="0" smtClean="0">
                <a:solidFill>
                  <a:srgbClr val="C00000"/>
                </a:solidFill>
              </a:rPr>
              <a:t>U </a:t>
            </a:r>
            <a:r>
              <a:rPr lang="hr-HR" sz="1400" dirty="0">
                <a:solidFill>
                  <a:srgbClr val="C00000"/>
                </a:solidFill>
              </a:rPr>
              <a:t>ovom prioritetu</a:t>
            </a:r>
            <a:r>
              <a:rPr lang="hr-HR" sz="1400" i="1" dirty="0">
                <a:solidFill>
                  <a:srgbClr val="C00000"/>
                </a:solidFill>
              </a:rPr>
              <a:t> </a:t>
            </a:r>
            <a:r>
              <a:rPr lang="hr-HR" sz="1400" dirty="0">
                <a:solidFill>
                  <a:srgbClr val="C00000"/>
                </a:solidFill>
              </a:rPr>
              <a:t>mogu se prijavljivati</a:t>
            </a:r>
            <a:r>
              <a:rPr lang="hr-HR" sz="1400" b="1" dirty="0">
                <a:solidFill>
                  <a:srgbClr val="C00000"/>
                </a:solidFill>
              </a:rPr>
              <a:t> i inovativni projekti</a:t>
            </a:r>
            <a:r>
              <a:rPr lang="hr-HR" sz="1400" dirty="0">
                <a:solidFill>
                  <a:srgbClr val="C00000"/>
                </a:solidFill>
              </a:rPr>
              <a:t> </a:t>
            </a:r>
            <a:endParaRPr lang="hr-HR" sz="140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896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10679</TotalTime>
  <Words>1644</Words>
  <Application>Microsoft Office PowerPoint</Application>
  <PresentationFormat>Prikaz na zaslonu (4:3)</PresentationFormat>
  <Paragraphs>168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Arial</vt:lpstr>
      <vt:lpstr>Calibri</vt:lpstr>
      <vt:lpstr>New York</vt:lpstr>
      <vt:lpstr>Times New Roman</vt:lpstr>
      <vt:lpstr>Verdana</vt:lpstr>
      <vt:lpstr>Default Design</vt:lpstr>
      <vt:lpstr>PowerPointova prezentacija</vt:lpstr>
      <vt:lpstr> OPIS PROBLEMA ČIJEM SE RJEŠAVANJU  ŽELI DOPRINIJETI OVIM NATJEČAJEM </vt:lpstr>
      <vt:lpstr>OPĆI I POSEBNI CILJEVI NATJEČAJA</vt:lpstr>
      <vt:lpstr>OBJEDINJENI NATJEČAJ NA PODRUČJU  PROBLEMATIKE OVISNOSTI  </vt:lpstr>
      <vt:lpstr>PRIORITETI ZA DODJELU BESPOVRATNIH SREDSTAVA </vt:lpstr>
      <vt:lpstr> PLANIRANI IZNOSI I UKUPNA VRIJEDNOST NATJEČAJA</vt:lpstr>
      <vt:lpstr>PROVEDBA NATJEČAJA</vt:lpstr>
      <vt:lpstr>UVJETI PRIJAVE</vt:lpstr>
      <vt:lpstr> PRIORITETI ZA DODJELU BESPOVRATNIH SREDSTAVA </vt:lpstr>
      <vt:lpstr>PRIORITETI ZA DODJELU BESPOVRATNIH SREDSTAVA</vt:lpstr>
      <vt:lpstr>PRIORITETI ZA DODJELU BESPOVRATNIH SREDSTAVA </vt:lpstr>
      <vt:lpstr>PRIORITETI ZA DODJELU BESPOVRATNIH SREDSTAVA </vt:lpstr>
      <vt:lpstr>INDIKATIVNI KALENDAR NATJEČAJA</vt:lpstr>
      <vt:lpstr>PowerPointova prezentacija</vt:lpstr>
    </vt:vector>
  </TitlesOfParts>
  <Company>Palete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Špric</dc:creator>
  <cp:lastModifiedBy>Windows User</cp:lastModifiedBy>
  <cp:revision>1184</cp:revision>
  <cp:lastPrinted>2014-03-31T10:46:05Z</cp:lastPrinted>
  <dcterms:created xsi:type="dcterms:W3CDTF">2008-01-21T12:09:12Z</dcterms:created>
  <dcterms:modified xsi:type="dcterms:W3CDTF">2017-03-08T14:26:55Z</dcterms:modified>
</cp:coreProperties>
</file>